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5" r:id="rId9"/>
    <p:sldId id="266" r:id="rId10"/>
    <p:sldId id="264" r:id="rId11"/>
    <p:sldId id="268" r:id="rId12"/>
    <p:sldId id="272" r:id="rId13"/>
    <p:sldId id="274" r:id="rId14"/>
    <p:sldId id="269" r:id="rId15"/>
    <p:sldId id="275" r:id="rId16"/>
    <p:sldId id="276" r:id="rId17"/>
    <p:sldId id="277" r:id="rId18"/>
    <p:sldId id="278" r:id="rId19"/>
    <p:sldId id="279" r:id="rId20"/>
    <p:sldId id="281" r:id="rId21"/>
    <p:sldId id="282" r:id="rId22"/>
    <p:sldId id="283" r:id="rId23"/>
  </p:sldIdLst>
  <p:sldSz cx="12192000" cy="6858000"/>
  <p:notesSz cx="6858000" cy="9144000"/>
  <p:embeddedFontLst>
    <p:embeddedFont>
      <p:font typeface="Noto Sans CJK KR Medium" panose="020B0600000000000000" pitchFamily="34" charset="-127"/>
      <p:regular r:id="rId25"/>
    </p:embeddedFont>
    <p:embeddedFont>
      <p:font typeface="나눔스퀘어 네오 Bold" panose="00000800000000000000" pitchFamily="2" charset="-127"/>
      <p:bold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mbria Math" panose="02040503050406030204" pitchFamily="18" charset="0"/>
      <p:regular r:id="rId31"/>
    </p:embeddedFont>
    <p:embeddedFont>
      <p:font typeface="JetBrains Mono" panose="02000009000000000000" pitchFamily="49" charset="0"/>
      <p:regular r:id="rId32"/>
      <p:bold r:id="rId33"/>
      <p:italic r:id="rId34"/>
      <p:boldItalic r:id="rId35"/>
    </p:embeddedFont>
    <p:embeddedFont>
      <p:font typeface="Open Sans" panose="020B0606030504020204" pitchFamily="34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3BF3"/>
    <a:srgbClr val="381FF1"/>
    <a:srgbClr val="390ABE"/>
    <a:srgbClr val="17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A4B564-FCE6-4918-AA3D-2A2157CD5586}" v="142" dt="2022-11-19T12:50:54.6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10" autoAdjust="0"/>
    <p:restoredTop sz="87858" autoAdjust="0"/>
  </p:normalViewPr>
  <p:slideViewPr>
    <p:cSldViewPr snapToGrid="0" showGuides="1">
      <p:cViewPr varScale="1">
        <p:scale>
          <a:sx n="136" d="100"/>
          <a:sy n="136" d="100"/>
        </p:scale>
        <p:origin x="732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CB319C-9380-49B8-9244-CE7A0BE543DA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7C1B8C-8081-4533-B4F6-4880B59A3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91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ko-KR" altLang="en-US" dirty="0"/>
              <a:t>저는 개쩌는 계산기를 만들었습니다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라고 하면  너무나도 식상해서 제 성에 안 차기 때문에 기각했구요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153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본격적인 게임 개발인데요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[NEXT]</a:t>
            </a:r>
            <a:endParaRPr lang="en-US" altLang="ko-KR" dirty="0"/>
          </a:p>
          <a:p>
            <a:r>
              <a:rPr lang="ko-KR" altLang="en-US" dirty="0"/>
              <a:t>게임 시작과 조작키 설명</a:t>
            </a:r>
            <a:r>
              <a:rPr lang="en-US" altLang="ko-KR" dirty="0"/>
              <a:t>, </a:t>
            </a:r>
            <a:r>
              <a:rPr lang="ko-KR" altLang="en-US" dirty="0"/>
              <a:t>게임을 설정 할 수 있는 메인 화면을 만들었습니다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코드는 이렇습니다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정가운데에 로고를 그리고 </a:t>
            </a:r>
            <a:endParaRPr lang="en-US" altLang="ko-KR" dirty="0"/>
          </a:p>
          <a:p>
            <a:r>
              <a:rPr lang="ko-KR" altLang="en-US" dirty="0"/>
              <a:t>화면의 하단부분에 최대 점수</a:t>
            </a:r>
            <a:r>
              <a:rPr lang="en-US" altLang="ko-KR" dirty="0"/>
              <a:t>, </a:t>
            </a:r>
            <a:r>
              <a:rPr lang="ko-KR" altLang="en-US" dirty="0"/>
              <a:t>플레이 버튼</a:t>
            </a:r>
            <a:r>
              <a:rPr lang="en-US" altLang="ko-KR" dirty="0"/>
              <a:t>, </a:t>
            </a:r>
            <a:r>
              <a:rPr lang="ko-KR" altLang="en-US" dirty="0"/>
              <a:t>유닉스 컬러 활성화 버튼 </a:t>
            </a:r>
            <a:r>
              <a:rPr lang="en-US" altLang="ko-KR" dirty="0"/>
              <a:t>, </a:t>
            </a:r>
            <a:r>
              <a:rPr lang="ko-KR" altLang="en-US" dirty="0"/>
              <a:t>종료 버튼과 설명을 그리는 코드고요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조작키 박스를 그리고 조작키 글자를 그리는 코드입니다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그리로 만약 안씨 컬러거 활성화 되면 운영체제 구조상 화면을 그리는데 많은 시간이 걸리므로  경고 메시지도 그리는 코드입니다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그리고 최고 점수라는 것이 있는데요 이 시스템을 구현하려면 조금의 과정이 필요합니다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2712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우리가 파이썬에서</a:t>
            </a:r>
            <a:r>
              <a:rPr lang="en-US" altLang="ko-KR" dirty="0"/>
              <a:t> </a:t>
            </a:r>
            <a:r>
              <a:rPr lang="ko-KR" altLang="en-US" dirty="0"/>
              <a:t>점수를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변수에 저장하면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en-US" altLang="ko-KR" dirty="0"/>
              <a:t>RAM</a:t>
            </a:r>
            <a:r>
              <a:rPr lang="ko-KR" altLang="en-US" dirty="0"/>
              <a:t>에 저장하게 되는데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만약 최고 점수를 이렇게 저장하게 된다면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게임을 껏다키고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점수를 가져오면 초기화가 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그래서 점수를 프로그램이 꺼져도 유지할 수 있는 방법을 사용해야하는데</a:t>
            </a:r>
            <a:endParaRPr lang="en-US" altLang="ko-KR" dirty="0"/>
          </a:p>
          <a:p>
            <a:r>
              <a:rPr lang="ko-KR" altLang="en-US" dirty="0"/>
              <a:t>가장 쉬운 방법이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그냥 파일에 저장하는겁니다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코드는 이렇구요</a:t>
            </a:r>
            <a:endParaRPr lang="en-US" altLang="ko-KR" dirty="0"/>
          </a:p>
          <a:p>
            <a:r>
              <a:rPr lang="ko-KR" altLang="en-US" dirty="0"/>
              <a:t>간단하게 </a:t>
            </a:r>
            <a:r>
              <a:rPr lang="en-US" altLang="ko-KR" dirty="0"/>
              <a:t>score</a:t>
            </a:r>
            <a:r>
              <a:rPr lang="ko-KR" altLang="en-US" dirty="0"/>
              <a:t>라는 파일을 읽어서 숫자로 반환하는 함수와 </a:t>
            </a:r>
            <a:endParaRPr lang="en-US" altLang="ko-KR" dirty="0"/>
          </a:p>
          <a:p>
            <a:r>
              <a:rPr lang="en-US" altLang="ko-KR" dirty="0"/>
              <a:t>Score</a:t>
            </a:r>
            <a:r>
              <a:rPr lang="ko-KR" altLang="en-US" dirty="0"/>
              <a:t>파일을 열어서 점수를 쓰는 함수입니다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[NEXT]</a:t>
            </a:r>
          </a:p>
          <a:p>
            <a:r>
              <a:rPr lang="ko-KR" altLang="en-US" dirty="0"/>
              <a:t>정말 간단하죠</a:t>
            </a:r>
          </a:p>
          <a:p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6381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마지막 인게임을 구현할건데요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ko-KR" altLang="en-US" dirty="0"/>
              <a:t>게임 시스템에서 필요한 데이터를 먼저 생각해보면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떨어지는 조각이 있을거구요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ko-KR" altLang="en-US" dirty="0"/>
              <a:t>다음 조각도 있어야 되겠죠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ko-KR" altLang="en-US" dirty="0"/>
              <a:t>홀드 조각도 있어야되구요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밑에 떨어져있는 조각들도 있어야 되죠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그리고 점수와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지운 라인 수가 있으면 성취욕 자극할 수 있고요</a:t>
            </a:r>
            <a:endParaRPr lang="en-US" altLang="ko-KR" dirty="0"/>
          </a:p>
          <a:p>
            <a:r>
              <a:rPr lang="ko-KR" altLang="en-US" dirty="0"/>
              <a:t>또 이 점수로 게임의 난이도를 점수가 높으면 높을 수록 어렵게 만들 수 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마지막으로 콤보라는 시스템으로 능지 플레이를 하면 점수를 배수로 주는 시스템도 있으면 좋겠죠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외에도 떨어질 예정인 위치 힌트</a:t>
            </a:r>
            <a:r>
              <a:rPr lang="en-US" altLang="ko-KR" dirty="0"/>
              <a:t>, </a:t>
            </a:r>
            <a:r>
              <a:rPr lang="ko-KR" altLang="en-US" dirty="0"/>
              <a:t>배경</a:t>
            </a:r>
            <a:r>
              <a:rPr lang="en-US" altLang="ko-KR" dirty="0"/>
              <a:t>, </a:t>
            </a:r>
            <a:r>
              <a:rPr lang="ko-KR" altLang="en-US" dirty="0"/>
              <a:t>속도가 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68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조각를 떨어뜨릴려면 먼저 떨어뜨릴 조각을 선택해야되잖아요 그쵸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이제 떨어질 조각과 다음조각을 선택하는 코드입니다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떨어질 조각에는 만약 다음 조각이 있으면 다음조각을 넣구요 아니면 새로운 조각을 만들어서 넣습니다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그리고 다음 조각에는 새로운 조각을 만들어서 넣고요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그리고 떨어질 위치를 정가운데로 초기화 하고요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떨어질 조각을 떨어질 위치에 배치했을 때 이미 떨어진 조각과 충돌하는지 여부를 검사해서 게임이 오버되었는지를 판단할 수 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554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떨어뜨릴 조각도 선택했으니까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이제 조각을 시간마다 한칸씩 떨어지게 구현하면 되겠죠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시간을 구하는 코드는 점수의 가중치로 딜레이 계산하게 되는데 점수가 높으면 높을수록 딜레이는 줄어들도록 만들었습니다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시간마다 떨어지는 조각을 </a:t>
            </a:r>
            <a:r>
              <a:rPr lang="en-US" altLang="ko-KR" dirty="0"/>
              <a:t>1</a:t>
            </a:r>
            <a:r>
              <a:rPr lang="ko-KR" altLang="en-US" dirty="0"/>
              <a:t>칸씩 내리고 만약 떨어진 조각이나 바닥에 부딛치면 소리를 재생하고 커밋이라는 작업을 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커밋이라는게 뭐냐면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3249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떨어지는 조각이 바닥에 부딛치면 떨어지는 조각은 떨어진 조각에 병합하고 완성된 줄을 없에는 작업을 말하는 겁니다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커밋이 진행되면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떨어지는 조각과 떨어지는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점수를 </a:t>
            </a:r>
            <a:r>
              <a:rPr lang="en-US" altLang="ko-KR" dirty="0"/>
              <a:t>5</a:t>
            </a:r>
            <a:r>
              <a:rPr lang="ko-KR" altLang="en-US" dirty="0"/>
              <a:t>점 주게 되구요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아까 봤던 떨어지는 조각과 다음 조각을 생성하게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그리고 완성된 줄을 찾고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완성된 줄을 제거하는 과정을 수행하는데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완성한 라인 수에 따라서 점수를 가중치로 주게 되고요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콤보라는 시스템에 라운스를 추가하게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그리고 라인을 제거하는 소리를 재생하기 되죠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272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이제 키보드의 입력을 받아 떨어지는 조각을 움직을겁니다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방향키를 지원하기 위해 특수키를 확인하고 </a:t>
            </a:r>
            <a:r>
              <a:rPr lang="en-US" altLang="ko-KR" dirty="0" err="1"/>
              <a:t>wasd</a:t>
            </a:r>
            <a:r>
              <a:rPr lang="ko-KR" altLang="en-US" dirty="0"/>
              <a:t>키로 치환하고요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</a:t>
            </a:r>
            <a:r>
              <a:rPr lang="ko-KR" altLang="en-US" dirty="0"/>
              <a:t>키를 눌렀을 때 한칸씩 조각을 내리고 소리를 재생합니다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A</a:t>
            </a:r>
            <a:r>
              <a:rPr lang="ko-KR" altLang="en-US" dirty="0"/>
              <a:t>키를 눌렀을 때 왼쪽으로 한칸 이동하고 소리를 재생하고요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마찬가지로 </a:t>
            </a:r>
            <a:r>
              <a:rPr lang="en-US" altLang="ko-KR" dirty="0"/>
              <a:t>D</a:t>
            </a:r>
            <a:r>
              <a:rPr lang="ko-KR" altLang="en-US" dirty="0"/>
              <a:t>키를 누르면 오른쪽으로 이동합니다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W</a:t>
            </a:r>
            <a:r>
              <a:rPr lang="ko-KR" altLang="en-US" dirty="0"/>
              <a:t>키를 눌렀으대 시계방향으로 조각을 이동하고</a:t>
            </a:r>
            <a:r>
              <a:rPr lang="en-US" altLang="ko-KR" dirty="0"/>
              <a:t>, E</a:t>
            </a:r>
            <a:r>
              <a:rPr lang="ko-KR" altLang="en-US" dirty="0"/>
              <a:t>키를 누르면 반시계방향으로 이동합니다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그리고 </a:t>
            </a:r>
            <a:r>
              <a:rPr lang="en-US" altLang="ko-KR" dirty="0"/>
              <a:t>C</a:t>
            </a:r>
            <a:r>
              <a:rPr lang="ko-KR" altLang="en-US" dirty="0"/>
              <a:t>키를 누르면 조각을 홀드하고</a:t>
            </a:r>
            <a:r>
              <a:rPr lang="en-US" altLang="ko-KR" dirty="0"/>
              <a:t>, </a:t>
            </a:r>
            <a:r>
              <a:rPr lang="ko-KR" altLang="en-US" dirty="0"/>
              <a:t>스페이스 키를 누르면 바닥에 닿을 때 까지 내려갑니다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편리 기능으로 </a:t>
            </a:r>
            <a:r>
              <a:rPr lang="en-US" altLang="ko-KR" dirty="0"/>
              <a:t>tab</a:t>
            </a:r>
            <a:r>
              <a:rPr lang="ko-KR" altLang="en-US" dirty="0"/>
              <a:t>키를 누르면 게임을 초기화 할 수 있고 </a:t>
            </a:r>
            <a:r>
              <a:rPr lang="en-US" altLang="ko-KR" dirty="0"/>
              <a:t>p </a:t>
            </a:r>
            <a:r>
              <a:rPr lang="ko-KR" altLang="en-US" dirty="0"/>
              <a:t>키를 누르면 게임을 종료할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2424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조각을 회전하기 위해서는 몇 가지 과정이 있습니다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먼저 조각의 매트를 게임 엔진에서 회전시키고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만약 화면에서 벗어나면 벗어난 만큼 왼쪽으로 이동한 다음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이동한 위치에서 충돌 여부를 확인하고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만약 충돌한다면 반대 방향으로 회전하고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 위치에서도 충돌한다면 회전 실패로 간주하게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만약 회전에 성공하면 떨어질 위치 힌트를 다시 그리게 됩니다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136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사용자의 편의를 위해 떨어질 위치를 미리 보여주는 힌트 시스템이 있는데요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떨어지는 조각을 변경하거나 회전할 때 이 </a:t>
            </a:r>
            <a:r>
              <a:rPr lang="en-US" altLang="ko-KR" dirty="0" err="1"/>
              <a:t>build_hover_hint</a:t>
            </a:r>
            <a:r>
              <a:rPr lang="ko-KR" altLang="en-US" dirty="0"/>
              <a:t>라는 함수를 호출하여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떨어질 위치 힌트 조각을 만들게 됩니다 이 매트는 떨어지는 조각을 복사하고 전체 색상을 </a:t>
            </a:r>
            <a:r>
              <a:rPr lang="en-US" altLang="ko-KR" dirty="0"/>
              <a:t>90</a:t>
            </a:r>
            <a:r>
              <a:rPr lang="ko-KR" altLang="en-US" dirty="0"/>
              <a:t>만큼 더해서 호버 힌트에 저장하게 됩니다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그리고 화면이 갱신될때마다 힌트 매트에 떨어질 위치를 계산하여 호버 힌트를 그리게 됩니다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7274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마지막으로 게임의 인터페이스인 </a:t>
            </a:r>
            <a:r>
              <a:rPr lang="en-US" altLang="ko-KR" dirty="0"/>
              <a:t>HUD</a:t>
            </a:r>
            <a:r>
              <a:rPr lang="ko-KR" altLang="en-US" dirty="0"/>
              <a:t>를 그릴건데요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왼쪽 </a:t>
            </a:r>
            <a:r>
              <a:rPr lang="en-US" altLang="ko-KR" dirty="0"/>
              <a:t>HUD</a:t>
            </a:r>
            <a:r>
              <a:rPr lang="ko-KR" altLang="en-US" dirty="0"/>
              <a:t>에는 매트형식의 점수를 그리기 위해 엔진에서 숫자를 렌더링하고 선을그립니다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그리고 오른쪽 </a:t>
            </a:r>
            <a:r>
              <a:rPr lang="en-US" altLang="ko-KR" dirty="0"/>
              <a:t>HUD</a:t>
            </a:r>
            <a:r>
              <a:rPr lang="ko-KR" altLang="en-US" dirty="0"/>
              <a:t>에서는 게임의 정체성을 알리기 위해 게임의 로고를 오른쪽 </a:t>
            </a:r>
            <a:r>
              <a:rPr lang="en-US" altLang="ko-KR" dirty="0"/>
              <a:t>HUD </a:t>
            </a:r>
            <a:r>
              <a:rPr lang="ko-KR" altLang="en-US" dirty="0"/>
              <a:t>영역의 오른쪽 아래로 계산하여 그리고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 조각이 뭔지</a:t>
            </a:r>
            <a:r>
              <a:rPr lang="en-US" altLang="ko-KR" dirty="0"/>
              <a:t>, </a:t>
            </a:r>
            <a:r>
              <a:rPr lang="ko-KR" altLang="en-US" dirty="0"/>
              <a:t>홀드 된 조각이 뭐인지를 보여주기 위해 조각이 들어갈 박스를 만들고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박스에 글자를 그리고</a:t>
            </a:r>
            <a:r>
              <a:rPr lang="en-US" altLang="ko-KR" dirty="0"/>
              <a:t>, </a:t>
            </a:r>
            <a:r>
              <a:rPr lang="ko-KR" altLang="en-US" dirty="0"/>
              <a:t>조각을 박스의 정가운데로 계산하여 그리도록 만들었습니다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마지막으로 게임의 통계를 박스와 글자로 그렸습니다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306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좀 있어보이는 게임을 만들고 싶었습니다</a:t>
            </a:r>
            <a:r>
              <a:rPr lang="en-US" altLang="ko-KR" dirty="0"/>
              <a:t>.</a:t>
            </a:r>
          </a:p>
          <a:p>
            <a:r>
              <a:rPr lang="en-US" dirty="0"/>
              <a:t>[NEXT]</a:t>
            </a:r>
          </a:p>
          <a:p>
            <a:r>
              <a:rPr lang="ko-KR" altLang="en-US" dirty="0"/>
              <a:t>그런데 콘솔로 만들어야됬고요</a:t>
            </a:r>
            <a:r>
              <a:rPr lang="en-US" altLang="ko-KR" dirty="0"/>
              <a:t>.</a:t>
            </a:r>
          </a:p>
          <a:p>
            <a:r>
              <a:rPr lang="en-US" dirty="0"/>
              <a:t>[NEXT]</a:t>
            </a:r>
          </a:p>
          <a:p>
            <a:r>
              <a:rPr lang="ko-KR" altLang="en-US" dirty="0"/>
              <a:t>그리고 컬러풀한 그래픽을 구현하고 싶었습니다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[NEXT]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그래서 테트리스를 만들겁니다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9669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시현을 해보도록 하겠습니다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372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그런데요</a:t>
            </a:r>
            <a:endParaRPr lang="en-US" altLang="ko-KR" dirty="0"/>
          </a:p>
          <a:p>
            <a:r>
              <a:rPr lang="ko-KR" altLang="en-US" dirty="0"/>
              <a:t>생각해보면은 </a:t>
            </a:r>
            <a:endParaRPr lang="en-US" altLang="ko-KR" dirty="0"/>
          </a:p>
          <a:p>
            <a:r>
              <a:rPr lang="ko-KR" altLang="en-US" dirty="0"/>
              <a:t>우리가 아는 콘솔은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ko-KR" altLang="en-US" dirty="0"/>
              <a:t>이런 검은색 배경에 흰색 글자만 있는 화면에서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어떻게</a:t>
            </a:r>
            <a:r>
              <a:rPr lang="en-US" altLang="ko-KR" dirty="0"/>
              <a:t> </a:t>
            </a:r>
            <a:r>
              <a:rPr lang="ko-KR" altLang="en-US" dirty="0"/>
              <a:t>이런 블록을 그리고 색깔을 입힐 수 있을까요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512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그냥 간단하게 콘솔 안에 화면을 만들면 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[NEXT]</a:t>
            </a:r>
          </a:p>
          <a:p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이렇게 생긴</a:t>
            </a:r>
            <a:endParaRPr lang="en-US" altLang="ko-KR" b="0" i="0" dirty="0">
              <a:solidFill>
                <a:srgbClr val="C8C3BC"/>
              </a:solidFill>
              <a:effectLst/>
              <a:latin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[NEXT]</a:t>
            </a:r>
          </a:p>
          <a:p>
            <a:r>
              <a:rPr lang="en-US" altLang="ko-KR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FULL</a:t>
            </a:r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altLang="ko-KR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BLOCK</a:t>
            </a:r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라는 문자열이 있는데</a:t>
            </a:r>
            <a:endParaRPr lang="en-US" altLang="ko-KR" b="0" i="0" dirty="0">
              <a:solidFill>
                <a:srgbClr val="C8C3BC"/>
              </a:solidFill>
              <a:effectLst/>
              <a:latin typeface="Open Sans" panose="020B0606030504020204" pitchFamily="34" charset="0"/>
            </a:endParaRPr>
          </a:p>
          <a:p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이걸을 두 개를 써주면</a:t>
            </a:r>
            <a:endParaRPr lang="en-US" altLang="ko-KR" b="0" i="0" dirty="0">
              <a:solidFill>
                <a:srgbClr val="C8C3BC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altLang="ko-KR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[NEXT]</a:t>
            </a:r>
          </a:p>
          <a:p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정사각형이 됩니다</a:t>
            </a:r>
            <a:r>
              <a:rPr lang="en-US" altLang="ko-KR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그쵸</a:t>
            </a:r>
            <a:endParaRPr lang="en-US" altLang="ko-KR" b="0" i="0" dirty="0">
              <a:solidFill>
                <a:srgbClr val="C8C3BC"/>
              </a:solidFill>
              <a:effectLst/>
              <a:latin typeface="Open Sans" panose="020B0606030504020204" pitchFamily="34" charset="0"/>
            </a:endParaRPr>
          </a:p>
          <a:p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거기에다</a:t>
            </a:r>
            <a:endParaRPr lang="en-US" altLang="ko-KR" b="0" i="0" dirty="0">
              <a:solidFill>
                <a:srgbClr val="C8C3BC"/>
              </a:solidFill>
              <a:effectLst/>
              <a:latin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[NEXT]</a:t>
            </a:r>
          </a:p>
          <a:p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이렇게 생긴 </a:t>
            </a:r>
            <a:r>
              <a:rPr lang="en-US" altLang="ko-KR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UNIX COLOR CODE</a:t>
            </a:r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를 넣어주면 색깔을 구현할 수 있습니다</a:t>
            </a:r>
            <a:r>
              <a:rPr lang="en-US" altLang="ko-KR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r>
              <a:rPr lang="en-US" altLang="ko-KR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[NEXT]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이걸 가지고 여러개 합치면</a:t>
            </a:r>
            <a:r>
              <a:rPr lang="en-US" altLang="ko-KR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테트리스 블럭을 만들 수 있죠</a:t>
            </a:r>
            <a:endParaRPr lang="en-US" altLang="ko-KR" b="0" i="0" dirty="0">
              <a:solidFill>
                <a:srgbClr val="C8C3BC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altLang="ko-KR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[NEXT]</a:t>
            </a:r>
          </a:p>
          <a:p>
            <a:r>
              <a:rPr lang="ko-KR" altLang="en-US" b="0" i="0" dirty="0">
                <a:solidFill>
                  <a:srgbClr val="C8C3BC"/>
                </a:solidFill>
                <a:effectLst/>
                <a:latin typeface="Open Sans" panose="020B0606030504020204" pitchFamily="34" charset="0"/>
              </a:rPr>
              <a:t>끝이에요 정말 간단하죠</a:t>
            </a:r>
            <a:endParaRPr lang="en-US" altLang="ko-KR" b="0" i="0" dirty="0">
              <a:solidFill>
                <a:srgbClr val="C8C3BC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902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화면을 그리기 위해서는코딩으로 </a:t>
            </a:r>
            <a:r>
              <a:rPr lang="en-US" altLang="ko-KR" dirty="0"/>
              <a:t>2</a:t>
            </a:r>
            <a:r>
              <a:rPr lang="ko-KR" altLang="en-US" dirty="0"/>
              <a:t>차원 이미지를 만들어야 되는데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ko-KR" altLang="en-US" dirty="0"/>
              <a:t>실은 우리 컴퓨터는 사진을 </a:t>
            </a:r>
            <a:r>
              <a:rPr lang="en-US" altLang="ko-KR" dirty="0"/>
              <a:t>2</a:t>
            </a:r>
            <a:r>
              <a:rPr lang="ko-KR" altLang="en-US" dirty="0"/>
              <a:t>차원으로 표현하지 못합니다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그래서 그냥 </a:t>
            </a:r>
            <a:r>
              <a:rPr lang="en-US" altLang="ko-KR" dirty="0"/>
              <a:t>1</a:t>
            </a:r>
            <a:r>
              <a:rPr lang="ko-KR" altLang="en-US" dirty="0"/>
              <a:t>차원 배열을 만들고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차원이라고 우기면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ko-KR" altLang="en-US" dirty="0"/>
              <a:t>예를 들어서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en-US" altLang="ko-KR" dirty="0"/>
              <a:t>(2, 2)</a:t>
            </a:r>
            <a:r>
              <a:rPr lang="ko-KR" altLang="en-US" dirty="0"/>
              <a:t>에 있는 픽셀을 가져오고 싶으면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이런 이상한 식으로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en-US" altLang="ko-KR" dirty="0"/>
              <a:t>1</a:t>
            </a:r>
            <a:r>
              <a:rPr lang="ko-KR" altLang="en-US" dirty="0"/>
              <a:t>차원 배열에 대응하는 </a:t>
            </a:r>
            <a:r>
              <a:rPr lang="en-US" altLang="ko-KR" dirty="0"/>
              <a:t>index</a:t>
            </a:r>
            <a:r>
              <a:rPr lang="ko-KR" altLang="en-US" dirty="0"/>
              <a:t>를 찾을 수 있습니다</a:t>
            </a:r>
            <a:r>
              <a:rPr lang="en-US" altLang="ko-KR" dirty="0"/>
              <a:t>.</a:t>
            </a:r>
          </a:p>
          <a:p>
            <a:endParaRPr lang="en-US" altLang="ko-KR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245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게임을 돌리기 위해서는 게임 엔진이 필요한데</a:t>
            </a:r>
            <a:endParaRPr lang="en-US" altLang="ko-KR" dirty="0"/>
          </a:p>
          <a:p>
            <a:r>
              <a:rPr lang="ko-KR" altLang="en-US" dirty="0"/>
              <a:t>게임 엔진의 가장 중요한 요소는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그래픽과 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ko-KR" altLang="en-US" dirty="0"/>
              <a:t>입력</a:t>
            </a:r>
            <a:r>
              <a:rPr lang="en-US" altLang="ko-KR" dirty="0"/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ko-KR" altLang="en-US" dirty="0"/>
              <a:t>소리가 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  <a:endParaRPr lang="en-US" dirty="0"/>
          </a:p>
          <a:p>
            <a:r>
              <a:rPr lang="ko-KR" altLang="en-US" dirty="0"/>
              <a:t>그래픽에서는 아까 봤던 이미지를 저장하는 매트</a:t>
            </a:r>
            <a:r>
              <a:rPr lang="en-US" altLang="ko-KR" dirty="0"/>
              <a:t>,</a:t>
            </a:r>
            <a:r>
              <a:rPr lang="ko-KR" altLang="en-US" dirty="0"/>
              <a:t> 선</a:t>
            </a:r>
            <a:r>
              <a:rPr lang="en-US" altLang="ko-KR" dirty="0"/>
              <a:t>, </a:t>
            </a:r>
            <a:r>
              <a:rPr lang="ko-KR" altLang="en-US" dirty="0"/>
              <a:t>면</a:t>
            </a:r>
            <a:r>
              <a:rPr lang="en-US" altLang="ko-KR" dirty="0"/>
              <a:t>, </a:t>
            </a:r>
            <a:r>
              <a:rPr lang="ko-KR" altLang="en-US" dirty="0"/>
              <a:t>원</a:t>
            </a:r>
            <a:r>
              <a:rPr lang="en-US" altLang="ko-KR" dirty="0"/>
              <a:t>, </a:t>
            </a:r>
            <a:r>
              <a:rPr lang="ko-KR" altLang="en-US" dirty="0"/>
              <a:t>에셋</a:t>
            </a:r>
            <a:r>
              <a:rPr lang="en-US" altLang="ko-KR" dirty="0"/>
              <a:t>, </a:t>
            </a:r>
            <a:r>
              <a:rPr lang="ko-KR" altLang="en-US" dirty="0"/>
              <a:t>글자 같은 화면을 그리는데 필요한 기능들이 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  <a:endParaRPr lang="en-US" dirty="0"/>
          </a:p>
          <a:p>
            <a:r>
              <a:rPr lang="ko-KR" altLang="en-US" dirty="0"/>
              <a:t>입력에는 사실 콘솔에서 구현 해야되서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키보드 입력밖에 못받습니다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  <a:endParaRPr lang="en-US" dirty="0"/>
          </a:p>
          <a:p>
            <a:r>
              <a:rPr lang="ko-KR" altLang="en-US" dirty="0"/>
              <a:t>오디오도 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en-US" altLang="ko-KR" dirty="0"/>
              <a:t>90</a:t>
            </a:r>
            <a:r>
              <a:rPr lang="ko-KR" altLang="en-US" dirty="0"/>
              <a:t>년대 비프음밖에 못냅니다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그 외에도 물리엔진</a:t>
            </a:r>
            <a:r>
              <a:rPr lang="en-US" altLang="ko-KR" dirty="0"/>
              <a:t>, </a:t>
            </a:r>
            <a:r>
              <a:rPr lang="ko-KR" altLang="en-US" dirty="0"/>
              <a:t>에니메이션 엔진등이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이제 게임 엔진을 구상했으니 게임을 만들면 되겠죠 그쵸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262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우리가 게임을 하면 수 많은 에셋들을 보게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이런 에셋들은 로딩이라는 과정으로</a:t>
            </a: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ko-KR" altLang="en-US" dirty="0"/>
              <a:t>우리 하드디스크에 저장되어있다가</a:t>
            </a:r>
            <a:r>
              <a:rPr lang="en-US" altLang="ko-KR" dirty="0"/>
              <a:t> </a:t>
            </a:r>
            <a:r>
              <a:rPr lang="ko-KR" altLang="en-US" dirty="0"/>
              <a:t>메모리에 올라가게 되는데</a:t>
            </a:r>
            <a:endParaRPr lang="en-US" altLang="ko-KR" dirty="0"/>
          </a:p>
          <a:p>
            <a:r>
              <a:rPr lang="ko-KR" altLang="en-US" dirty="0"/>
              <a:t>이 작업이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하드디스크 속도에 따라서 많은 시간이 걸려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사람들이 빡치지 않도록 로딩화면을 보여주는겁니다</a:t>
            </a:r>
            <a:r>
              <a:rPr lang="en-US" altLang="ko-KR" dirty="0"/>
              <a:t>.</a:t>
            </a:r>
          </a:p>
          <a:p>
            <a:r>
              <a:rPr lang="en-US" dirty="0"/>
              <a:t>[NEXT]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304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Pytis</a:t>
            </a:r>
            <a:r>
              <a:rPr lang="ko-KR" altLang="en-US" dirty="0"/>
              <a:t>도 게임 로고</a:t>
            </a:r>
            <a:r>
              <a:rPr lang="en-US" altLang="ko-KR" dirty="0"/>
              <a:t>, </a:t>
            </a:r>
            <a:r>
              <a:rPr lang="ko-KR" altLang="en-US" dirty="0"/>
              <a:t>테트리스 조각들 등의 에셋들이 있기에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이를 빌드하고 로드하는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로딩화면이 구현되어있습니다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왼쪽 코드는 방금 에셋의 데이터 코드를 </a:t>
            </a:r>
            <a:r>
              <a:rPr lang="en-US" altLang="ko-KR" dirty="0"/>
              <a:t>2</a:t>
            </a:r>
            <a:r>
              <a:rPr lang="ko-KR" altLang="en-US" dirty="0"/>
              <a:t>차원 이미지로 변환하는 빌드 코드고요</a:t>
            </a:r>
            <a:r>
              <a:rPr lang="en-US" altLang="ko-KR" dirty="0"/>
              <a:t>, </a:t>
            </a:r>
            <a:r>
              <a:rPr lang="ko-KR" altLang="en-US" dirty="0"/>
              <a:t>오른쪽은 위 로딩 화면을 그리는 코드입니다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로고의 크기와 창의 크기를 각각 </a:t>
            </a:r>
            <a:r>
              <a:rPr lang="en-US" altLang="ko-KR" dirty="0"/>
              <a:t>2</a:t>
            </a:r>
            <a:r>
              <a:rPr lang="ko-KR" altLang="en-US" dirty="0"/>
              <a:t>로 나누고 더한 스크린에 해당 위치에 그리고요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프로그레스에 따라 테트리스 블록을 프로그레스 바처럼 그리는코드입니다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389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</a:t>
            </a:r>
            <a:endParaRPr lang="en-US" altLang="ko-KR" dirty="0"/>
          </a:p>
          <a:p>
            <a:r>
              <a:rPr lang="en-US" altLang="ko-KR" dirty="0"/>
              <a:t>[NEXT]</a:t>
            </a:r>
          </a:p>
          <a:p>
            <a:r>
              <a:rPr lang="ko-KR" altLang="en-US" dirty="0"/>
              <a:t>게임의 크레딧 스크린을 만들었습니다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[NEXT]</a:t>
            </a:r>
          </a:p>
          <a:p>
            <a:r>
              <a:rPr lang="ko-KR" altLang="en-US" dirty="0"/>
              <a:t>가장 중요한 라이센스와 로고를 그리는 코드입니다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방금과 마찬가지로 스크린의 크기와 로고의 크기를 각각 </a:t>
            </a:r>
            <a:r>
              <a:rPr lang="en-US" altLang="ko-KR" dirty="0"/>
              <a:t>2</a:t>
            </a:r>
            <a:r>
              <a:rPr lang="ko-KR" altLang="en-US" dirty="0"/>
              <a:t>로 나누고 더한 스크린에 위치에 로고를 그리고</a:t>
            </a:r>
            <a:endParaRPr lang="en-US" altLang="ko-KR" dirty="0"/>
          </a:p>
          <a:p>
            <a:r>
              <a:rPr lang="ko-KR" altLang="en-US" dirty="0"/>
              <a:t>화면의 하단부분에서 </a:t>
            </a:r>
            <a:r>
              <a:rPr lang="en-US" altLang="ko-KR" dirty="0"/>
              <a:t>2</a:t>
            </a:r>
            <a:r>
              <a:rPr lang="ko-KR" altLang="en-US" dirty="0"/>
              <a:t>만큼 올라가 라이센스 글자를 그리는 코드입니다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C1B8C-8081-4533-B4F6-4880B59A3B1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415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72FEF-B5F7-28B2-F307-74CEAB5F45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A816E-6672-0E5A-6EA3-0B15A8CAA7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A833D-19A7-5684-CCC2-C8282609F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fld id="{8DF8DE29-44DA-4E7E-A04C-BD7D0547AC46}" type="datetimeFigureOut">
              <a:rPr lang="en-US" smtClean="0"/>
              <a:pPr/>
              <a:t>11/19/2022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E8578-995F-106A-7BD2-6497606A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EC131-5A1F-884D-600F-531D183B9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fld id="{7DDE058B-E6D9-4C5C-965C-07C1FF48F3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1048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423893-E681-ACAF-5810-36729A63F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24C32-AC7E-B169-9D23-0D46B6B75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D7F1EC-7A68-526B-DCCD-0FF467E3D2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8DE29-44DA-4E7E-A04C-BD7D0547AC46}" type="datetimeFigureOut">
              <a:rPr lang="en-US" smtClean="0"/>
              <a:t>11/19/2022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3A1BB-D4BC-8DA5-114D-5E071AD064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68C0F-A940-CC6D-9AE9-345D1BA35B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E058B-E6D9-4C5C-965C-07C1FF48F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735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gi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1F11-8EFB-3C83-7152-1312133002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김태훈의 발표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752691-9F2E-110A-2599-9C49BDCBDA3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4840940"/>
            <a:ext cx="9144000" cy="41685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ko-KR" altLang="en-US" dirty="0"/>
              <a:t>여기에 텍스트 입력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12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3D8D40F-E11A-88A2-F2E5-805EAC5F7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340" y="1244439"/>
            <a:ext cx="6587320" cy="392727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6CDEFDF-B9DF-0EEC-1DCD-F2D818FE6688}"/>
              </a:ext>
            </a:extLst>
          </p:cNvPr>
          <p:cNvSpPr txBox="1"/>
          <p:nvPr/>
        </p:nvSpPr>
        <p:spPr>
          <a:xfrm>
            <a:off x="1293800" y="5447448"/>
            <a:ext cx="9604399" cy="900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logo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assets</a:t>
            </a:r>
            <a:r>
              <a:rPr lang="en-US" sz="10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.logo</a:t>
            </a:r>
            <a:endParaRPr lang="en-US" sz="10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5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5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fill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Pixels</a:t>
            </a:r>
            <a:r>
              <a:rPr lang="en-US" sz="10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5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WHITE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105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5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paste_mask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5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logo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5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 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logo</a:t>
            </a:r>
            <a:r>
              <a:rPr lang="en-US" sz="10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5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.my 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logo</a:t>
            </a:r>
            <a:r>
              <a:rPr lang="en-US" sz="10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.height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5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mask_char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Chars</a:t>
            </a:r>
            <a:r>
              <a:rPr lang="en-US" sz="10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5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EMPTY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105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5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draw_text_center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5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5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.my 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5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5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.mx, </a:t>
            </a:r>
            <a:r>
              <a:rPr lang="en-US" sz="105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'ⓒ 2022 Soju06. All Rights Reserved.’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5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5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fg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Colors</a:t>
            </a:r>
            <a:r>
              <a:rPr lang="en-US" sz="10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5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BLACK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5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bg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Colors</a:t>
            </a:r>
            <a:r>
              <a:rPr lang="en-US" sz="10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5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WHITE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), </a:t>
            </a:r>
            <a:r>
              <a:rPr lang="en-US" sz="105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double</a:t>
            </a:r>
            <a:r>
              <a:rPr lang="en-US" sz="10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5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</p:txBody>
      </p:sp>
      <p:sp>
        <p:nvSpPr>
          <p:cNvPr id="25" name="Title 21">
            <a:extLst>
              <a:ext uri="{FF2B5EF4-FFF2-40B4-BE49-F238E27FC236}">
                <a16:creationId xmlns:a16="http://schemas.microsoft.com/office/drawing/2014/main" id="{5AA10CE5-2E53-90E1-6982-EEA08B4CACC5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크레딧 스크린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8768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F2BF68-F149-7680-1A49-2F1018B58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340" y="1244439"/>
            <a:ext cx="6587320" cy="3927276"/>
          </a:xfrm>
          <a:prstGeom prst="rect">
            <a:avLst/>
          </a:prstGeom>
        </p:spPr>
      </p:pic>
      <p:sp>
        <p:nvSpPr>
          <p:cNvPr id="25" name="Title 21">
            <a:extLst>
              <a:ext uri="{FF2B5EF4-FFF2-40B4-BE49-F238E27FC236}">
                <a16:creationId xmlns:a16="http://schemas.microsoft.com/office/drawing/2014/main" id="{5AA10CE5-2E53-90E1-6982-EEA08B4CACC5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메인 메뉴</a:t>
            </a:r>
            <a:endParaRPr lang="en-US" sz="28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8096A68-C214-8859-16B6-76A376B4BC25}"/>
              </a:ext>
            </a:extLst>
          </p:cNvPr>
          <p:cNvSpPr/>
          <p:nvPr/>
        </p:nvSpPr>
        <p:spPr>
          <a:xfrm>
            <a:off x="5610225" y="4248149"/>
            <a:ext cx="933450" cy="2762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E55039-BD8F-4CC6-1C90-90308CCB5141}"/>
              </a:ext>
            </a:extLst>
          </p:cNvPr>
          <p:cNvSpPr txBox="1"/>
          <p:nvPr/>
        </p:nvSpPr>
        <p:spPr>
          <a:xfrm>
            <a:off x="590550" y="438139"/>
            <a:ext cx="11010900" cy="6247864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txBody>
          <a:bodyPr wrap="square">
            <a:spAutoFit/>
          </a:bodyPr>
          <a:lstStyle/>
          <a:p>
            <a:b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10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mainmenu_choice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choice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10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10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bool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ms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10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  <a:endParaRPr lang="ko-KR" alt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로고를 그립니다</a:t>
            </a:r>
            <a:r>
              <a:rPr lang="en-US" altLang="ko-KR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logo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assets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.logo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fill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WHITE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paste_mask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logo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logo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.my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logo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.height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mask_char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Chars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EMPTY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</a:p>
          <a:p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메인 메뉴의 선택을 그립니다</a:t>
            </a:r>
            <a:r>
              <a:rPr lang="en-US" altLang="ko-KR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tp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.my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6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np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fg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WHITE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bg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BLACK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cp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fg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BLACK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bg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gray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230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draw_text_center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tp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.mx, </a:t>
            </a:r>
            <a:r>
              <a:rPr lang="en-US" sz="10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10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'Max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 Score: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ms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double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draw_text_center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tp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.mx,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'[ Play ]'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cp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choice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else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np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draw_text_center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tp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3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.mx, </a:t>
            </a:r>
            <a:r>
              <a:rPr lang="en-US" sz="10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'[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"</a:t>
            </a:r>
            <a:r>
              <a:rPr lang="en-US" sz="10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En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"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else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"Dis"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able UNIX Color ]'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cp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choice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else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np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draw_text_center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tp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.mx,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'[ Quit ]'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cp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choice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else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np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b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draw_text_center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.my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.mx,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'Use arrow keys to navigate and enter to select'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double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b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b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조작 방법을 그립니다</a:t>
            </a:r>
            <a:r>
              <a:rPr lang="en-US" altLang="ko-KR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board_w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board_h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17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13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board_w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6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.height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board_h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bpx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BLACK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gray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240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fill_rect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board_w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board_h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bpx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'Controls'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bpx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3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'Move      -  L R Arrow or A D'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bpx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double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5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'Rotate    -  Up Arrow or W'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bpx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double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'Hard Drop -  Space'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bpx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double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6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'Soft Drop -  Down Arrow or S'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bpx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double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8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'Game'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bpx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10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'Quit Game -  P'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bpx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double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by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11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'Reset     -  Tab'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bpx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double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0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0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ANSI_COLOR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ANSI </a:t>
            </a:r>
            <a:r>
              <a:rPr lang="ko-KR" alt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색상이 활성화 됬다면 경고 문구를 그립니다</a:t>
            </a:r>
            <a:r>
              <a:rPr lang="en-US" altLang="ko-KR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fill_rect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3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.mx,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3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bg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RED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draw_text_center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'WARNING! ANSI Color is enabled. This may cause some issues. '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fg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WHITE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0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bg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Colors</a:t>
            </a:r>
            <a:r>
              <a:rPr lang="en-US" sz="10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0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RED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), </a:t>
            </a:r>
            <a:r>
              <a:rPr lang="en-US" sz="10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double</a:t>
            </a:r>
            <a:r>
              <a:rPr lang="en-US" sz="10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0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10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10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endParaRPr lang="en-US" sz="10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99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" grpId="0" animBg="1"/>
      <p:bldP spid="4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648E140-0411-FBBF-98C6-DC8159E037FF}"/>
              </a:ext>
            </a:extLst>
          </p:cNvPr>
          <p:cNvGrpSpPr/>
          <p:nvPr/>
        </p:nvGrpSpPr>
        <p:grpSpPr>
          <a:xfrm>
            <a:off x="2276050" y="2155031"/>
            <a:ext cx="2654490" cy="2447414"/>
            <a:chOff x="2284862" y="2163170"/>
            <a:chExt cx="2654490" cy="244741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72639B9-606C-42E3-5BCA-2F07DA372B82}"/>
                </a:ext>
              </a:extLst>
            </p:cNvPr>
            <p:cNvSpPr txBox="1"/>
            <p:nvPr/>
          </p:nvSpPr>
          <p:spPr>
            <a:xfrm>
              <a:off x="2284862" y="4148919"/>
              <a:ext cx="26544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/>
                <a:t>니 점수 </a:t>
              </a:r>
              <a:r>
                <a:rPr lang="en-US" altLang="ko-KR" sz="2400" dirty="0"/>
                <a:t>0</a:t>
              </a:r>
              <a:r>
                <a:rPr lang="ko-KR" altLang="en-US" sz="2400" dirty="0"/>
                <a:t>점임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09D76CD-F869-0FBD-2228-7BE142851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708664" y="2163170"/>
              <a:ext cx="1806886" cy="1806886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0D34F8D-3208-E432-9FE7-45633B414A70}"/>
              </a:ext>
            </a:extLst>
          </p:cNvPr>
          <p:cNvGrpSpPr/>
          <p:nvPr/>
        </p:nvGrpSpPr>
        <p:grpSpPr>
          <a:xfrm>
            <a:off x="2278038" y="2163170"/>
            <a:ext cx="2654490" cy="2447414"/>
            <a:chOff x="2284862" y="2163170"/>
            <a:chExt cx="2654490" cy="244741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4F8B42C-4F14-BDDA-DA9B-2B5B1850C5A4}"/>
                </a:ext>
              </a:extLst>
            </p:cNvPr>
            <p:cNvSpPr txBox="1"/>
            <p:nvPr/>
          </p:nvSpPr>
          <p:spPr>
            <a:xfrm>
              <a:off x="2284862" y="4148919"/>
              <a:ext cx="26544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/>
                <a:t>니 점수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3693C03-17BD-87B9-2541-E3EB268180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708664" y="2163170"/>
              <a:ext cx="1806886" cy="1806886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D720D01-8667-6F2A-FCB1-582CAA6E770D}"/>
              </a:ext>
            </a:extLst>
          </p:cNvPr>
          <p:cNvGrpSpPr/>
          <p:nvPr/>
        </p:nvGrpSpPr>
        <p:grpSpPr>
          <a:xfrm>
            <a:off x="7261460" y="1717842"/>
            <a:ext cx="2654490" cy="2892741"/>
            <a:chOff x="7268284" y="1717842"/>
            <a:chExt cx="2654490" cy="2892741"/>
          </a:xfrm>
        </p:grpSpPr>
        <p:pic>
          <p:nvPicPr>
            <p:cNvPr id="8" name="Picture 7" descr="Icon&#10;&#10;Description automatically generated">
              <a:extLst>
                <a:ext uri="{FF2B5EF4-FFF2-40B4-BE49-F238E27FC236}">
                  <a16:creationId xmlns:a16="http://schemas.microsoft.com/office/drawing/2014/main" id="{3C618EEA-3EBB-4EFA-B0A9-D93A389B4B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6329" y="1717842"/>
              <a:ext cx="2438400" cy="24384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85C02FE-6712-8172-C062-9BE0C0C81997}"/>
                </a:ext>
              </a:extLst>
            </p:cNvPr>
            <p:cNvSpPr txBox="1"/>
            <p:nvPr/>
          </p:nvSpPr>
          <p:spPr>
            <a:xfrm>
              <a:off x="7268284" y="4148918"/>
              <a:ext cx="26544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RAM (</a:t>
              </a:r>
              <a:r>
                <a:rPr lang="ko-KR" altLang="en-US" sz="2400" dirty="0"/>
                <a:t>변수</a:t>
              </a:r>
              <a:r>
                <a:rPr lang="en-US" altLang="ko-KR" sz="2400" dirty="0"/>
                <a:t>)</a:t>
              </a:r>
              <a:endParaRPr lang="ko-KR" altLang="en-US" sz="2400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88C98D-4CF1-92CF-B923-F82AA6D581C1}"/>
              </a:ext>
            </a:extLst>
          </p:cNvPr>
          <p:cNvGrpSpPr/>
          <p:nvPr/>
        </p:nvGrpSpPr>
        <p:grpSpPr>
          <a:xfrm>
            <a:off x="4769749" y="2906335"/>
            <a:ext cx="2654490" cy="1696110"/>
            <a:chOff x="4769749" y="2906335"/>
            <a:chExt cx="2654490" cy="1696110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FA9E0CF8-B1FE-ABDB-9B55-A8EC9AB49020}"/>
                </a:ext>
              </a:extLst>
            </p:cNvPr>
            <p:cNvSpPr/>
            <p:nvPr/>
          </p:nvSpPr>
          <p:spPr>
            <a:xfrm>
              <a:off x="5643206" y="2906335"/>
              <a:ext cx="907577" cy="832513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7EAB84B-5086-11AD-F5E6-8EB3F6CEFE99}"/>
                </a:ext>
              </a:extLst>
            </p:cNvPr>
            <p:cNvSpPr txBox="1"/>
            <p:nvPr/>
          </p:nvSpPr>
          <p:spPr>
            <a:xfrm>
              <a:off x="4769749" y="4140780"/>
              <a:ext cx="26544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/>
                <a:t>저장</a:t>
              </a:r>
              <a:endParaRPr lang="ko-KR" altLang="en-US" sz="24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4A12C3B-87EF-F7A6-E2D8-B876443B1397}"/>
              </a:ext>
            </a:extLst>
          </p:cNvPr>
          <p:cNvGrpSpPr/>
          <p:nvPr/>
        </p:nvGrpSpPr>
        <p:grpSpPr>
          <a:xfrm flipH="1">
            <a:off x="4768755" y="2906335"/>
            <a:ext cx="2654490" cy="1696110"/>
            <a:chOff x="4769749" y="2906335"/>
            <a:chExt cx="2654490" cy="1696110"/>
          </a:xfrm>
        </p:grpSpPr>
        <p:sp>
          <p:nvSpPr>
            <p:cNvPr id="14" name="Arrow: Right 13">
              <a:extLst>
                <a:ext uri="{FF2B5EF4-FFF2-40B4-BE49-F238E27FC236}">
                  <a16:creationId xmlns:a16="http://schemas.microsoft.com/office/drawing/2014/main" id="{15DB5B30-2011-909B-7CA0-ABE516D79FDA}"/>
                </a:ext>
              </a:extLst>
            </p:cNvPr>
            <p:cNvSpPr/>
            <p:nvPr/>
          </p:nvSpPr>
          <p:spPr>
            <a:xfrm>
              <a:off x="5643206" y="2906335"/>
              <a:ext cx="907577" cy="832513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037E0D4-AE69-2D25-0B2C-CEE502250B77}"/>
                </a:ext>
              </a:extLst>
            </p:cNvPr>
            <p:cNvSpPr txBox="1"/>
            <p:nvPr/>
          </p:nvSpPr>
          <p:spPr>
            <a:xfrm>
              <a:off x="4769749" y="4140780"/>
              <a:ext cx="26544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/>
                <a:t>로드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1EB7392-F267-8D3A-1D44-DC2A37672B0A}"/>
              </a:ext>
            </a:extLst>
          </p:cNvPr>
          <p:cNvSpPr txBox="1"/>
          <p:nvPr/>
        </p:nvSpPr>
        <p:spPr>
          <a:xfrm>
            <a:off x="3047999" y="147749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max_score</a:t>
            </a:r>
            <a:r>
              <a:rPr lang="it-IT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it-IT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it-IT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it-IT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it-IT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latin typeface="JetBrains Mono" panose="02000009000000000000" pitchFamily="49" charset="0"/>
              </a:rPr>
              <a:t>10</a:t>
            </a:r>
            <a:endParaRPr lang="it-IT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402BE551-CA4E-7E5B-23B6-839A8A7B69B8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최고점수 저장하기</a:t>
            </a:r>
            <a:endParaRPr lang="en-US" sz="2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8D9B38-A50C-6215-92F0-5B8C2E4B35B2}"/>
              </a:ext>
            </a:extLst>
          </p:cNvPr>
          <p:cNvSpPr txBox="1"/>
          <p:nvPr/>
        </p:nvSpPr>
        <p:spPr>
          <a:xfrm>
            <a:off x="2276050" y="4659015"/>
            <a:ext cx="2654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니 최고 점수</a:t>
            </a:r>
          </a:p>
        </p:txBody>
      </p:sp>
      <p:pic>
        <p:nvPicPr>
          <p:cNvPr id="24" name="Picture 23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A0F23498-31F6-95C9-0977-EAA4D3CB66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3350" y="2223119"/>
            <a:ext cx="1670710" cy="167071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4040C47-8F58-FA93-A945-2B36C1480F47}"/>
              </a:ext>
            </a:extLst>
          </p:cNvPr>
          <p:cNvSpPr txBox="1"/>
          <p:nvPr/>
        </p:nvSpPr>
        <p:spPr>
          <a:xfrm>
            <a:off x="3043238" y="687164"/>
            <a:ext cx="6257924" cy="5401479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txBody>
          <a:bodyPr wrap="square">
            <a:spAutoFit/>
          </a:bodyPr>
          <a:lstStyle/>
          <a:p>
            <a:r>
              <a:rPr 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##############################</a:t>
            </a:r>
            <a:endParaRPr 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##          CONFIG          ##</a:t>
            </a:r>
            <a:endParaRPr 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##############################</a:t>
            </a:r>
            <a:endParaRPr 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11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max_score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115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|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None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None</a:t>
            </a:r>
            <a:endParaRPr 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115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get_max_score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():</a:t>
            </a: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최고 점수를 가져옵니다</a:t>
            </a:r>
            <a:r>
              <a:rPr lang="en-US" altLang="ko-KR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ko-KR" alt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ko-KR" alt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만약 캐시된 최고 점수가 있으면 캐시된 최고 점수를 반환합니다</a:t>
            </a:r>
            <a:r>
              <a:rPr lang="en-US" altLang="ko-KR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15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global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max_score</a:t>
            </a:r>
            <a:endParaRPr 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15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max_score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!=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None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115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max_score</a:t>
            </a:r>
            <a:endParaRPr 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파일에 저장된 최고 점수를 가져옵니다</a:t>
            </a:r>
            <a:r>
              <a:rPr lang="en-US" altLang="ko-KR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15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try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115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with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open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15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'score'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15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'r'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</a:t>
            </a:r>
            <a:r>
              <a:rPr lang="en-US" sz="115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as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115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1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11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15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read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())</a:t>
            </a: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15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except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115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endParaRPr 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115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set_max_score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15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score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최고 점수를 설정합니다</a:t>
            </a:r>
            <a:r>
              <a:rPr lang="en-US" altLang="ko-KR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ko-KR" alt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ko-KR" alt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캐시에 최고 점수를 저장합니다</a:t>
            </a:r>
            <a:r>
              <a:rPr lang="en-US" altLang="ko-KR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15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global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max_score</a:t>
            </a:r>
            <a:endParaRPr 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1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max_score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score</a:t>
            </a:r>
            <a:endParaRPr 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파일에 최고 점수를 저장합니다</a:t>
            </a:r>
            <a:r>
              <a:rPr lang="en-US" altLang="ko-KR" sz="115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115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115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with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open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15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'score'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115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'w'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</a:t>
            </a:r>
            <a:r>
              <a:rPr lang="en-US" sz="115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as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115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115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115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115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write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15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str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115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score</a:t>
            </a:r>
            <a:r>
              <a:rPr lang="en-US" sz="11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))</a:t>
            </a:r>
          </a:p>
        </p:txBody>
      </p:sp>
      <p:pic>
        <p:nvPicPr>
          <p:cNvPr id="26" name="Picture 2" descr="볼트 보이 - 나무위키">
            <a:extLst>
              <a:ext uri="{FF2B5EF4-FFF2-40B4-BE49-F238E27FC236}">
                <a16:creationId xmlns:a16="http://schemas.microsoft.com/office/drawing/2014/main" id="{22835A54-6D30-3293-FF5B-2EB251411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7400" y="1898379"/>
            <a:ext cx="2997200" cy="3061242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636174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8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43200000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A0096B-547F-D205-E663-F3E5F942C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340" y="1244439"/>
            <a:ext cx="6587320" cy="3927276"/>
          </a:xfrm>
          <a:prstGeom prst="rect">
            <a:avLst/>
          </a:prstGeom>
        </p:spPr>
      </p:pic>
      <p:sp>
        <p:nvSpPr>
          <p:cNvPr id="25" name="Title 21">
            <a:extLst>
              <a:ext uri="{FF2B5EF4-FFF2-40B4-BE49-F238E27FC236}">
                <a16:creationId xmlns:a16="http://schemas.microsoft.com/office/drawing/2014/main" id="{5AA10CE5-2E53-90E1-6982-EEA08B4CACC5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인게임</a:t>
            </a:r>
            <a:endParaRPr lang="en-US" sz="2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C3F746-6D95-901D-A7D5-C442E9E4FE50}"/>
              </a:ext>
            </a:extLst>
          </p:cNvPr>
          <p:cNvSpPr txBox="1"/>
          <p:nvPr/>
        </p:nvSpPr>
        <p:spPr>
          <a:xfrm>
            <a:off x="446961" y="2210011"/>
            <a:ext cx="2154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떨어지는</a:t>
            </a:r>
            <a:r>
              <a:rPr lang="en-US" altLang="ko-KR" dirty="0"/>
              <a:t> </a:t>
            </a:r>
            <a:r>
              <a:rPr lang="ko-KR" altLang="en-US" dirty="0"/>
              <a:t>조각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E7A106-07E6-28F7-B0DC-DE454D3A5FF0}"/>
              </a:ext>
            </a:extLst>
          </p:cNvPr>
          <p:cNvSpPr txBox="1"/>
          <p:nvPr/>
        </p:nvSpPr>
        <p:spPr>
          <a:xfrm>
            <a:off x="805467" y="2618884"/>
            <a:ext cx="1437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다음 조각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B5830F-B1EB-06B1-3EAE-81C9AF7AC1F0}"/>
              </a:ext>
            </a:extLst>
          </p:cNvPr>
          <p:cNvSpPr txBox="1"/>
          <p:nvPr/>
        </p:nvSpPr>
        <p:spPr>
          <a:xfrm>
            <a:off x="805467" y="3050363"/>
            <a:ext cx="1437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홀드 조각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2E6D3C7-F1D6-C7CC-721A-FBDCAD490D65}"/>
              </a:ext>
            </a:extLst>
          </p:cNvPr>
          <p:cNvSpPr txBox="1"/>
          <p:nvPr/>
        </p:nvSpPr>
        <p:spPr>
          <a:xfrm>
            <a:off x="805467" y="3853706"/>
            <a:ext cx="1437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점수</a:t>
            </a:r>
            <a:endParaRPr lang="en-US" altLang="ko-KR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AF9538-3271-0F32-945C-AE551D28BD25}"/>
              </a:ext>
            </a:extLst>
          </p:cNvPr>
          <p:cNvSpPr txBox="1"/>
          <p:nvPr/>
        </p:nvSpPr>
        <p:spPr>
          <a:xfrm>
            <a:off x="805467" y="4257889"/>
            <a:ext cx="1437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지운 라인 수</a:t>
            </a:r>
            <a:endParaRPr lang="en-US" altLang="ko-KR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081186-3F39-234C-BA13-E22011E6143C}"/>
              </a:ext>
            </a:extLst>
          </p:cNvPr>
          <p:cNvSpPr txBox="1"/>
          <p:nvPr/>
        </p:nvSpPr>
        <p:spPr>
          <a:xfrm>
            <a:off x="805467" y="4684135"/>
            <a:ext cx="1437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콤보 수</a:t>
            </a:r>
            <a:endParaRPr lang="en-US" altLang="ko-KR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46E432-4FBC-CE25-723B-DC647BE3779E}"/>
              </a:ext>
            </a:extLst>
          </p:cNvPr>
          <p:cNvSpPr/>
          <p:nvPr/>
        </p:nvSpPr>
        <p:spPr>
          <a:xfrm>
            <a:off x="6096000" y="1869743"/>
            <a:ext cx="366215" cy="90075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1D3FA07-068D-BF38-5704-64E0F0796572}"/>
              </a:ext>
            </a:extLst>
          </p:cNvPr>
          <p:cNvSpPr/>
          <p:nvPr/>
        </p:nvSpPr>
        <p:spPr>
          <a:xfrm>
            <a:off x="7291564" y="1605240"/>
            <a:ext cx="535427" cy="7353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8570E60-350C-46C7-A95D-7545857DBC0A}"/>
              </a:ext>
            </a:extLst>
          </p:cNvPr>
          <p:cNvSpPr/>
          <p:nvPr/>
        </p:nvSpPr>
        <p:spPr>
          <a:xfrm>
            <a:off x="7399356" y="2529875"/>
            <a:ext cx="325278" cy="88982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24AA2A4-AB30-88D8-4F23-3EAD1A3808D7}"/>
              </a:ext>
            </a:extLst>
          </p:cNvPr>
          <p:cNvSpPr/>
          <p:nvPr/>
        </p:nvSpPr>
        <p:spPr>
          <a:xfrm>
            <a:off x="2833051" y="1446662"/>
            <a:ext cx="2353097" cy="63625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7BFDF98-6A91-2CE6-B754-856E0DEEB97F}"/>
              </a:ext>
            </a:extLst>
          </p:cNvPr>
          <p:cNvSpPr/>
          <p:nvPr/>
        </p:nvSpPr>
        <p:spPr>
          <a:xfrm>
            <a:off x="7199193" y="3421969"/>
            <a:ext cx="808877" cy="110908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03CAE2E-3E11-9AF5-DC24-F97E20D6AD43}"/>
              </a:ext>
            </a:extLst>
          </p:cNvPr>
          <p:cNvSpPr txBox="1"/>
          <p:nvPr/>
        </p:nvSpPr>
        <p:spPr>
          <a:xfrm>
            <a:off x="446961" y="5110381"/>
            <a:ext cx="2154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직박구리</a:t>
            </a:r>
            <a:r>
              <a:rPr lang="en-US" altLang="ko-KR" dirty="0"/>
              <a:t>.zip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604A94D-6A34-FB75-3F37-F1497B5CEFF6}"/>
              </a:ext>
            </a:extLst>
          </p:cNvPr>
          <p:cNvSpPr/>
          <p:nvPr/>
        </p:nvSpPr>
        <p:spPr>
          <a:xfrm>
            <a:off x="5184573" y="4227182"/>
            <a:ext cx="2013045" cy="92484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7ED272-1D4F-BE60-5384-CA44FBE11BC2}"/>
              </a:ext>
            </a:extLst>
          </p:cNvPr>
          <p:cNvSpPr txBox="1"/>
          <p:nvPr/>
        </p:nvSpPr>
        <p:spPr>
          <a:xfrm>
            <a:off x="446961" y="3465712"/>
            <a:ext cx="2154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떨어진</a:t>
            </a:r>
            <a:r>
              <a:rPr lang="en-US" altLang="ko-KR" dirty="0"/>
              <a:t> </a:t>
            </a:r>
            <a:r>
              <a:rPr lang="ko-KR" altLang="en-US" dirty="0"/>
              <a:t>조각들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F30E7D-ADD3-F4E0-FA41-0C6E7DB8933F}"/>
              </a:ext>
            </a:extLst>
          </p:cNvPr>
          <p:cNvSpPr txBox="1"/>
          <p:nvPr/>
        </p:nvSpPr>
        <p:spPr>
          <a:xfrm>
            <a:off x="446961" y="1811061"/>
            <a:ext cx="21540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필요한것들</a:t>
            </a:r>
            <a:r>
              <a:rPr lang="en-US" altLang="ko-KR" sz="1600" dirty="0"/>
              <a:t>.torrent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77377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/>
      <p:bldP spid="21" grpId="0"/>
      <p:bldP spid="22" grpId="0"/>
      <p:bldP spid="24" grpId="0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 animBg="1"/>
      <p:bldP spid="33" grpId="0"/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A0096B-547F-D205-E663-F3E5F942C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65" y="2075978"/>
            <a:ext cx="5976012" cy="3562822"/>
          </a:xfrm>
          <a:prstGeom prst="rect">
            <a:avLst/>
          </a:prstGeom>
        </p:spPr>
      </p:pic>
      <p:sp>
        <p:nvSpPr>
          <p:cNvPr id="25" name="Title 21">
            <a:extLst>
              <a:ext uri="{FF2B5EF4-FFF2-40B4-BE49-F238E27FC236}">
                <a16:creationId xmlns:a16="http://schemas.microsoft.com/office/drawing/2014/main" id="{5AA10CE5-2E53-90E1-6982-EEA08B4CACC5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떨어지는 조각과 다음 조각</a:t>
            </a:r>
            <a:endParaRPr lang="en-US" sz="28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46E432-4FBC-CE25-723B-DC647BE3779E}"/>
              </a:ext>
            </a:extLst>
          </p:cNvPr>
          <p:cNvSpPr/>
          <p:nvPr/>
        </p:nvSpPr>
        <p:spPr>
          <a:xfrm>
            <a:off x="3518952" y="2657209"/>
            <a:ext cx="332230" cy="81716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1D3FA07-068D-BF38-5704-64E0F0796572}"/>
              </a:ext>
            </a:extLst>
          </p:cNvPr>
          <p:cNvSpPr/>
          <p:nvPr/>
        </p:nvSpPr>
        <p:spPr>
          <a:xfrm>
            <a:off x="4595989" y="2398680"/>
            <a:ext cx="485739" cy="6671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C34D86-6801-3505-2098-9F989C966AE6}"/>
              </a:ext>
            </a:extLst>
          </p:cNvPr>
          <p:cNvSpPr txBox="1"/>
          <p:nvPr/>
        </p:nvSpPr>
        <p:spPr>
          <a:xfrm>
            <a:off x="6655297" y="2552144"/>
            <a:ext cx="5198556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__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Game_new_pieces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i="1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조각과 다음 조각을 생성합니다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pieces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.assets.pieces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random_piece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():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pieces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.random.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randint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len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pieces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)].</a:t>
            </a:r>
            <a:r>
              <a:rPr lang="en-US" sz="9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copy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.next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or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random_piece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.next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random_piece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조각의 위치를 초기화합니다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altLang="ko-KR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.hover_locate</a:t>
            </a:r>
            <a:r>
              <a:rPr lang="en-US" altLang="ko-KR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altLang="ko-KR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.mat.width</a:t>
            </a:r>
            <a:r>
              <a:rPr lang="en-US" altLang="ko-KR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altLang="ko-KR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.hover.width</a:t>
            </a:r>
            <a:r>
              <a:rPr lang="en-US" altLang="ko-KR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altLang="ko-KR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altLang="ko-KR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조각의 힌트 조각을 생성합니다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copy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Color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90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90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90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.hover_hint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Engine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collide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*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.hover_locate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조각이 생성되는 위치에 다른 조각이 있으면 게임 오버합니다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game_over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229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A0096B-547F-D205-E663-F3E5F942C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65" y="2075978"/>
            <a:ext cx="5976012" cy="3562822"/>
          </a:xfrm>
          <a:prstGeom prst="rect">
            <a:avLst/>
          </a:prstGeom>
        </p:spPr>
      </p:pic>
      <p:sp>
        <p:nvSpPr>
          <p:cNvPr id="25" name="Title 21">
            <a:extLst>
              <a:ext uri="{FF2B5EF4-FFF2-40B4-BE49-F238E27FC236}">
                <a16:creationId xmlns:a16="http://schemas.microsoft.com/office/drawing/2014/main" id="{5AA10CE5-2E53-90E1-6982-EEA08B4CACC5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조각 떨어뜨리기</a:t>
            </a:r>
            <a:endParaRPr lang="en-US" sz="28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46E432-4FBC-CE25-723B-DC647BE3779E}"/>
              </a:ext>
            </a:extLst>
          </p:cNvPr>
          <p:cNvSpPr/>
          <p:nvPr/>
        </p:nvSpPr>
        <p:spPr>
          <a:xfrm>
            <a:off x="3518952" y="2657209"/>
            <a:ext cx="332230" cy="81716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C34D86-6801-3505-2098-9F989C966AE6}"/>
              </a:ext>
            </a:extLst>
          </p:cNvPr>
          <p:cNvSpPr txBox="1"/>
          <p:nvPr/>
        </p:nvSpPr>
        <p:spPr>
          <a:xfrm>
            <a:off x="6676399" y="2291889"/>
            <a:ext cx="5198556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__</a:t>
            </a:r>
            <a:r>
              <a:rPr lang="en-US" sz="8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Game_move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800" b="0" i="1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8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mx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8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8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my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8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조각을 이동합니다</a:t>
            </a:r>
            <a:r>
              <a:rPr lang="en-US" altLang="ko-KR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8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x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8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y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.hover_locate</a:t>
            </a:r>
            <a:endParaRPr 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8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np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(</a:t>
            </a:r>
            <a:r>
              <a:rPr lang="en-US" sz="8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x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mx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8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y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my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8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Engine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8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collide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8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.mat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8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*</a:t>
            </a:r>
            <a:r>
              <a:rPr lang="en-US" sz="8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np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  </a:t>
            </a:r>
            <a:r>
              <a:rPr 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충돌이 발생하면 이동하지 않습니다</a:t>
            </a:r>
            <a:r>
              <a:rPr lang="en-US" altLang="ko-KR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8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False</a:t>
            </a:r>
            <a:endParaRPr 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8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else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8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.hover_locate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np</a:t>
            </a:r>
            <a:endParaRPr 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8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endParaRPr 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endParaRPr lang="en-US" sz="800" b="0" dirty="0">
              <a:solidFill>
                <a:srgbClr val="C678DD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8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__</a:t>
            </a:r>
            <a:r>
              <a:rPr lang="en-US" sz="8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Game__run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800" b="0" i="1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8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update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8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8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  </a:t>
            </a:r>
            <a:r>
              <a:rPr 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게임이 업데이트될 때마다 호출됩니다</a:t>
            </a:r>
            <a:r>
              <a:rPr lang="en-US" altLang="ko-KR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8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not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8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move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조각을 한 칸 아래로 이동하고 조각이 땅에 닿았다면</a:t>
            </a:r>
            <a:endParaRPr lang="ko-KR" alt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8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8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commit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8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8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down_sound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8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while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.running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8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8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8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update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게임을 그립니다</a:t>
            </a:r>
            <a:r>
              <a:rPr lang="en-US" altLang="ko-KR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8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.delay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max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.08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.8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.analytics.score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100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.05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800" b="0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time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8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sleep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8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8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.delay</a:t>
            </a:r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8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속도를 조절합니다</a:t>
            </a:r>
            <a:r>
              <a:rPr lang="en-US" altLang="ko-KR" sz="8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833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A0096B-547F-D205-E663-F3E5F942C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65" y="2075978"/>
            <a:ext cx="5976012" cy="3562822"/>
          </a:xfrm>
          <a:prstGeom prst="rect">
            <a:avLst/>
          </a:prstGeom>
        </p:spPr>
      </p:pic>
      <p:sp>
        <p:nvSpPr>
          <p:cNvPr id="25" name="Title 21">
            <a:extLst>
              <a:ext uri="{FF2B5EF4-FFF2-40B4-BE49-F238E27FC236}">
                <a16:creationId xmlns:a16="http://schemas.microsoft.com/office/drawing/2014/main" id="{5AA10CE5-2E53-90E1-6982-EEA08B4CACC5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조각 커밋</a:t>
            </a:r>
            <a:endParaRPr lang="en-US" sz="28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46E432-4FBC-CE25-723B-DC647BE3779E}"/>
              </a:ext>
            </a:extLst>
          </p:cNvPr>
          <p:cNvSpPr/>
          <p:nvPr/>
        </p:nvSpPr>
        <p:spPr>
          <a:xfrm>
            <a:off x="3710818" y="4803989"/>
            <a:ext cx="425083" cy="6472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1D3FA07-068D-BF38-5704-64E0F0796572}"/>
              </a:ext>
            </a:extLst>
          </p:cNvPr>
          <p:cNvSpPr/>
          <p:nvPr/>
        </p:nvSpPr>
        <p:spPr>
          <a:xfrm>
            <a:off x="4595989" y="2398680"/>
            <a:ext cx="485739" cy="6671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C34D86-6801-3505-2098-9F989C966AE6}"/>
              </a:ext>
            </a:extLst>
          </p:cNvPr>
          <p:cNvSpPr txBox="1"/>
          <p:nvPr/>
        </p:nvSpPr>
        <p:spPr>
          <a:xfrm>
            <a:off x="6676399" y="1487299"/>
            <a:ext cx="5198556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__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Game_commit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조각을 쌓습니다</a:t>
            </a:r>
            <a:r>
              <a:rPr lang="en-US" altLang="ko-KR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.holded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False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.analytics.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add_score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5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점수를 추가합니다</a:t>
            </a:r>
            <a:r>
              <a:rPr lang="en-US" altLang="ko-KR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new_pieces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새로운 조각을 생성합니다</a:t>
            </a:r>
            <a:r>
              <a:rPr lang="en-US" altLang="ko-KR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remove_lines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find_complete_lines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완성된 줄을 제거합니다</a:t>
            </a:r>
            <a:r>
              <a:rPr lang="en-US" altLang="ko-KR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__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Game_find_complete_lines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-&gt;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list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]: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완성된 줄을 찾습니다</a:t>
            </a:r>
            <a:r>
              <a:rPr lang="en-US" altLang="ko-KR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[]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i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range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.height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  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j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range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  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j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i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].char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Chars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EMPTY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 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빈 공간이 있으면 완성되지 않은 줄입니다</a:t>
            </a:r>
            <a:r>
              <a:rPr lang="en-US" altLang="ko-KR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   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False</a:t>
            </a:r>
            <a:r>
              <a:rPr lang="en-US" sz="700" dirty="0">
                <a:solidFill>
                  <a:srgbClr val="ABB2BF"/>
                </a:solidFill>
                <a:latin typeface="JetBrains Mono" panose="02000009000000000000" pitchFamily="49" charset="0"/>
              </a:rPr>
              <a:t>;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break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lines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append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i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lines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__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Game_remove_lines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list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]):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완성된 줄을 제거합니다</a:t>
            </a:r>
            <a:r>
              <a:rPr lang="en-US" altLang="ko-KR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len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analy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.analytics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analy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add_score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10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점수를 추가합니다</a:t>
            </a:r>
            <a:r>
              <a:rPr lang="en-US" altLang="ko-KR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analy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.lines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ln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&lt;=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analy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.combo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else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analy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.combo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ln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콤보를 추가합니다</a:t>
            </a:r>
            <a:r>
              <a:rPr lang="en-US" altLang="ko-KR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i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j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range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  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j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i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Pixels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EMPTY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 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i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j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range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i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range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  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    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j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j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  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&gt;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완성된 줄이 있으면 소리를 재생합니다</a:t>
            </a:r>
            <a:r>
              <a:rPr lang="en-US" altLang="ko-KR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line_clear_sound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7804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A0096B-547F-D205-E663-F3E5F942C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65" y="2075978"/>
            <a:ext cx="5976012" cy="3562822"/>
          </a:xfrm>
          <a:prstGeom prst="rect">
            <a:avLst/>
          </a:prstGeom>
        </p:spPr>
      </p:pic>
      <p:sp>
        <p:nvSpPr>
          <p:cNvPr id="25" name="Title 21">
            <a:extLst>
              <a:ext uri="{FF2B5EF4-FFF2-40B4-BE49-F238E27FC236}">
                <a16:creationId xmlns:a16="http://schemas.microsoft.com/office/drawing/2014/main" id="{5AA10CE5-2E53-90E1-6982-EEA08B4CACC5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키보드 입력 받기</a:t>
            </a:r>
            <a:endParaRPr lang="en-US" sz="28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46E432-4FBC-CE25-723B-DC647BE3779E}"/>
              </a:ext>
            </a:extLst>
          </p:cNvPr>
          <p:cNvSpPr/>
          <p:nvPr/>
        </p:nvSpPr>
        <p:spPr>
          <a:xfrm>
            <a:off x="3710818" y="4803989"/>
            <a:ext cx="425083" cy="6472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1D3FA07-068D-BF38-5704-64E0F0796572}"/>
              </a:ext>
            </a:extLst>
          </p:cNvPr>
          <p:cNvSpPr/>
          <p:nvPr/>
        </p:nvSpPr>
        <p:spPr>
          <a:xfrm>
            <a:off x="4595989" y="2398680"/>
            <a:ext cx="485739" cy="6671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C34D86-6801-3505-2098-9F989C966AE6}"/>
              </a:ext>
            </a:extLst>
          </p:cNvPr>
          <p:cNvSpPr txBox="1"/>
          <p:nvPr/>
        </p:nvSpPr>
        <p:spPr>
          <a:xfrm>
            <a:off x="6676399" y="1487299"/>
            <a:ext cx="519855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__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Game_input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i="1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키보드 입력을 받습니다</a:t>
            </a:r>
            <a:r>
              <a:rPr lang="en-US" altLang="ko-KR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6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while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.running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msvcrt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getch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b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\xe0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화살표 키를 눌렀을 때</a:t>
            </a:r>
            <a:endParaRPr lang="ko-KR" alt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msvcrt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getch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'H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'w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endParaRPr 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'P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's'</a:t>
            </a:r>
            <a:endParaRPr 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'M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'd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endParaRPr 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'K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'a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endParaRPr 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'0'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'c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endParaRPr 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's'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조각을 한 칸 아래로 이동합니다</a:t>
            </a:r>
            <a:r>
              <a:rPr lang="en-US" altLang="ko-KR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move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down_sound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False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'a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조각을 한 칸 왼쪽으로 이동합니다</a:t>
            </a:r>
            <a:r>
              <a:rPr lang="en-US" altLang="ko-KR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move_sound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move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))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'd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조각을 한 칸 오른쪽으로 이동합니다</a:t>
            </a:r>
            <a:r>
              <a:rPr lang="en-US" altLang="ko-KR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move_sound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move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))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'w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조각을 회전합니다</a:t>
            </a:r>
            <a:r>
              <a:rPr lang="en-US" altLang="ko-KR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rotate_sound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rotate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))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'e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조각을 반시계 방향으로 회전합니다</a:t>
            </a:r>
            <a:r>
              <a:rPr lang="en-US" altLang="ko-KR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rotate_sound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rotate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False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))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'c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조각을 홀드합니다</a:t>
            </a:r>
            <a:r>
              <a:rPr lang="en-US" altLang="ko-KR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holding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 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떨어지는 조각을 한 번에 아래로 이동합니다</a:t>
            </a:r>
            <a:r>
              <a:rPr lang="en-US" altLang="ko-KR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while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move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    </a:t>
            </a:r>
            <a:r>
              <a:rPr lang="en-US" sz="6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pass</a:t>
            </a:r>
            <a:endParaRPr 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drop_sound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'p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게임을 종료합니다</a:t>
            </a:r>
            <a:r>
              <a:rPr lang="en-US" altLang="ko-KR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exit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 err="1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\t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게임을 초기화합니다</a:t>
            </a:r>
            <a:r>
              <a:rPr lang="en-US" altLang="ko-KR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.req_reset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endParaRPr 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exit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else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6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continue</a:t>
            </a:r>
            <a:endParaRPr 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update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  </a:t>
            </a:r>
            <a:r>
              <a:rPr lang="en-US" sz="6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6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6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key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6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6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 '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    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commit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6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6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6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6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update</a:t>
            </a:r>
            <a:r>
              <a:rPr lang="en-US" sz="6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9661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A0096B-547F-D205-E663-F3E5F942C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65" y="2075978"/>
            <a:ext cx="5976012" cy="3562822"/>
          </a:xfrm>
          <a:prstGeom prst="rect">
            <a:avLst/>
          </a:prstGeom>
        </p:spPr>
      </p:pic>
      <p:sp>
        <p:nvSpPr>
          <p:cNvPr id="25" name="Title 21">
            <a:extLst>
              <a:ext uri="{FF2B5EF4-FFF2-40B4-BE49-F238E27FC236}">
                <a16:creationId xmlns:a16="http://schemas.microsoft.com/office/drawing/2014/main" id="{5AA10CE5-2E53-90E1-6982-EEA08B4CACC5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조각 회전하기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C34D86-6801-3505-2098-9F989C966AE6}"/>
              </a:ext>
            </a:extLst>
          </p:cNvPr>
          <p:cNvSpPr txBox="1"/>
          <p:nvPr/>
        </p:nvSpPr>
        <p:spPr>
          <a:xfrm>
            <a:off x="6655297" y="2197917"/>
            <a:ext cx="51985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__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Game_rotate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i="1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clockwise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9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bool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조각을 회전합니다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angle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270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clockwise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else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90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rotate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angle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회전한 조각을 생성합니다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.hover_locate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&gt;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.mat.width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조각이 화면 밖으로 나가면 이동합니다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move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.mat.width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.hover_locate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],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Engine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collide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*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.hover_locate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  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충돌이 발생하면 정반대 방향으로 회전합니다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rotate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angle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Engine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collide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*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.hover_locate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  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충돌이 발생하면 취소합니다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False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.hover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build_hover_hint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힌트 조각을 다시 그립니다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True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0AF7A5-1D17-4B93-E788-77496A7FE693}"/>
              </a:ext>
            </a:extLst>
          </p:cNvPr>
          <p:cNvSpPr/>
          <p:nvPr/>
        </p:nvSpPr>
        <p:spPr>
          <a:xfrm>
            <a:off x="3397348" y="2623625"/>
            <a:ext cx="485739" cy="805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9CB9F00-2A04-9952-CE1A-AC441EB0F9D9}"/>
              </a:ext>
            </a:extLst>
          </p:cNvPr>
          <p:cNvGrpSpPr/>
          <p:nvPr/>
        </p:nvGrpSpPr>
        <p:grpSpPr>
          <a:xfrm>
            <a:off x="3953022" y="2530838"/>
            <a:ext cx="802550" cy="857653"/>
            <a:chOff x="3953022" y="2530838"/>
            <a:chExt cx="802550" cy="85765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583ADBE-EA7A-A325-7C2D-13DA4BF435D6}"/>
                </a:ext>
              </a:extLst>
            </p:cNvPr>
            <p:cNvSpPr/>
            <p:nvPr/>
          </p:nvSpPr>
          <p:spPr>
            <a:xfrm>
              <a:off x="4252366" y="2632351"/>
              <a:ext cx="174522" cy="64724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2CA52E1-7FBF-0E40-2DFD-EC2FE5CCC989}"/>
                </a:ext>
              </a:extLst>
            </p:cNvPr>
            <p:cNvSpPr/>
            <p:nvPr/>
          </p:nvSpPr>
          <p:spPr>
            <a:xfrm>
              <a:off x="3953022" y="2530838"/>
              <a:ext cx="802550" cy="857653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A8DF39D-0902-CB2D-5668-19F0BFB7BBA1}"/>
              </a:ext>
            </a:extLst>
          </p:cNvPr>
          <p:cNvGrpSpPr/>
          <p:nvPr/>
        </p:nvGrpSpPr>
        <p:grpSpPr>
          <a:xfrm rot="5400000">
            <a:off x="4175760" y="2317479"/>
            <a:ext cx="802550" cy="857653"/>
            <a:chOff x="3953022" y="2530838"/>
            <a:chExt cx="802550" cy="85765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A620CF3-47B7-25CF-17DB-9D59ED3278EF}"/>
                </a:ext>
              </a:extLst>
            </p:cNvPr>
            <p:cNvSpPr/>
            <p:nvPr/>
          </p:nvSpPr>
          <p:spPr>
            <a:xfrm>
              <a:off x="4252366" y="2632351"/>
              <a:ext cx="174522" cy="64724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9E732C-92DE-7413-13BE-ED2C12514CA4}"/>
                </a:ext>
              </a:extLst>
            </p:cNvPr>
            <p:cNvSpPr/>
            <p:nvPr/>
          </p:nvSpPr>
          <p:spPr>
            <a:xfrm>
              <a:off x="3953022" y="2530838"/>
              <a:ext cx="802550" cy="857653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E671F8-3B69-8367-5FC1-25EFD1709F72}"/>
              </a:ext>
            </a:extLst>
          </p:cNvPr>
          <p:cNvGrpSpPr/>
          <p:nvPr/>
        </p:nvGrpSpPr>
        <p:grpSpPr>
          <a:xfrm rot="5400000">
            <a:off x="3695377" y="2303411"/>
            <a:ext cx="802550" cy="857653"/>
            <a:chOff x="3953022" y="2530838"/>
            <a:chExt cx="802550" cy="85765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848DED7-AC84-87E5-4A34-B25544981412}"/>
                </a:ext>
              </a:extLst>
            </p:cNvPr>
            <p:cNvSpPr/>
            <p:nvPr/>
          </p:nvSpPr>
          <p:spPr>
            <a:xfrm>
              <a:off x="4252366" y="2632351"/>
              <a:ext cx="174522" cy="64724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C85EABD-F5A4-D7D7-A331-86CD310E446B}"/>
                </a:ext>
              </a:extLst>
            </p:cNvPr>
            <p:cNvSpPr/>
            <p:nvPr/>
          </p:nvSpPr>
          <p:spPr>
            <a:xfrm>
              <a:off x="3953022" y="2530838"/>
              <a:ext cx="802550" cy="857653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54842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A0096B-547F-D205-E663-F3E5F942C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65" y="2075978"/>
            <a:ext cx="5976012" cy="3562822"/>
          </a:xfrm>
          <a:prstGeom prst="rect">
            <a:avLst/>
          </a:prstGeom>
        </p:spPr>
      </p:pic>
      <p:sp>
        <p:nvSpPr>
          <p:cNvPr id="25" name="Title 21">
            <a:extLst>
              <a:ext uri="{FF2B5EF4-FFF2-40B4-BE49-F238E27FC236}">
                <a16:creationId xmlns:a16="http://schemas.microsoft.com/office/drawing/2014/main" id="{5AA10CE5-2E53-90E1-6982-EEA08B4CACC5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떨어질 위치 힌트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C34D86-6801-3505-2098-9F989C966AE6}"/>
              </a:ext>
            </a:extLst>
          </p:cNvPr>
          <p:cNvSpPr txBox="1"/>
          <p:nvPr/>
        </p:nvSpPr>
        <p:spPr>
          <a:xfrm>
            <a:off x="6704534" y="2401893"/>
            <a:ext cx="5198556" cy="3647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C678DD"/>
                </a:solidFill>
                <a:latin typeface="JetBrains Mono" panose="02000009000000000000" pitchFamily="49" charset="0"/>
              </a:rPr>
              <a:t>def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61AFEF"/>
                </a:solidFill>
                <a:latin typeface="JetBrains Mono" panose="02000009000000000000" pitchFamily="49" charset="0"/>
              </a:rPr>
              <a:t>__</a:t>
            </a:r>
            <a:r>
              <a:rPr lang="en-US" sz="1050" dirty="0" err="1">
                <a:solidFill>
                  <a:srgbClr val="61AFEF"/>
                </a:solidFill>
                <a:latin typeface="JetBrains Mono" panose="02000009000000000000" pitchFamily="49" charset="0"/>
              </a:rPr>
              <a:t>Game_build_hover_hint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(</a:t>
            </a:r>
            <a:r>
              <a:rPr lang="en-US" sz="1050" i="1" dirty="0">
                <a:solidFill>
                  <a:srgbClr val="E5C07B"/>
                </a:solidFill>
                <a:latin typeface="JetBrains Mono" panose="02000009000000000000" pitchFamily="49" charset="0"/>
              </a:rPr>
              <a:t>self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):</a:t>
            </a:r>
          </a:p>
          <a:p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</a:t>
            </a:r>
            <a:r>
              <a:rPr lang="en-US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# </a:t>
            </a:r>
            <a:r>
              <a:rPr lang="ko-KR" altLang="en-US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떨어지는 조각의 힌트 조각을 생성합니다</a:t>
            </a:r>
            <a:r>
              <a:rPr lang="en-US" altLang="ko-KR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.</a:t>
            </a:r>
            <a:endParaRPr lang="ko-KR" altLang="en-US" sz="1050" dirty="0">
              <a:solidFill>
                <a:srgbClr val="ABB2BF"/>
              </a:solidFill>
              <a:latin typeface="JetBrains Mono" panose="02000009000000000000" pitchFamily="49" charset="0"/>
            </a:endParaRPr>
          </a:p>
          <a:p>
            <a:r>
              <a:rPr lang="ko-KR" alt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</a:t>
            </a:r>
            <a:r>
              <a:rPr lang="en-US" sz="1050" dirty="0">
                <a:solidFill>
                  <a:srgbClr val="E06C75"/>
                </a:solidFill>
                <a:latin typeface="JetBrains Mono" panose="02000009000000000000" pitchFamily="49" charset="0"/>
              </a:rPr>
              <a:t>mat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56B6C2"/>
                </a:solidFill>
                <a:latin typeface="JetBrains Mono" panose="02000009000000000000" pitchFamily="49" charset="0"/>
              </a:rPr>
              <a:t>=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i="1" dirty="0" err="1">
                <a:solidFill>
                  <a:srgbClr val="E5C07B"/>
                </a:solidFill>
                <a:latin typeface="JetBrains Mono" panose="02000009000000000000" pitchFamily="49" charset="0"/>
              </a:rPr>
              <a:t>self</a:t>
            </a:r>
            <a:r>
              <a:rPr lang="en-US" sz="1050" dirty="0" err="1">
                <a:solidFill>
                  <a:srgbClr val="ABB2BF"/>
                </a:solidFill>
                <a:latin typeface="JetBrains Mono" panose="02000009000000000000" pitchFamily="49" charset="0"/>
              </a:rPr>
              <a:t>.hover.</a:t>
            </a:r>
            <a:r>
              <a:rPr lang="en-US" sz="1050" dirty="0" err="1">
                <a:solidFill>
                  <a:srgbClr val="61AFEF"/>
                </a:solidFill>
                <a:latin typeface="JetBrains Mono" panose="02000009000000000000" pitchFamily="49" charset="0"/>
              </a:rPr>
              <a:t>copy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()</a:t>
            </a:r>
          </a:p>
          <a:p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</a:t>
            </a:r>
            <a:r>
              <a:rPr lang="en-US" sz="1050" dirty="0">
                <a:solidFill>
                  <a:srgbClr val="E06C75"/>
                </a:solidFill>
                <a:latin typeface="JetBrains Mono" panose="02000009000000000000" pitchFamily="49" charset="0"/>
              </a:rPr>
              <a:t>mat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56B6C2"/>
                </a:solidFill>
                <a:latin typeface="JetBrains Mono" panose="02000009000000000000" pitchFamily="49" charset="0"/>
              </a:rPr>
              <a:t>+=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E06C75"/>
                </a:solidFill>
                <a:latin typeface="JetBrains Mono" panose="02000009000000000000" pitchFamily="49" charset="0"/>
              </a:rPr>
              <a:t>Color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(</a:t>
            </a:r>
            <a:r>
              <a:rPr lang="en-US" sz="1050" dirty="0">
                <a:solidFill>
                  <a:srgbClr val="D19A66"/>
                </a:solidFill>
                <a:latin typeface="JetBrains Mono" panose="02000009000000000000" pitchFamily="49" charset="0"/>
              </a:rPr>
              <a:t>90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, </a:t>
            </a:r>
            <a:r>
              <a:rPr lang="en-US" sz="1050" dirty="0">
                <a:solidFill>
                  <a:srgbClr val="D19A66"/>
                </a:solidFill>
                <a:latin typeface="JetBrains Mono" panose="02000009000000000000" pitchFamily="49" charset="0"/>
              </a:rPr>
              <a:t>90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, </a:t>
            </a:r>
            <a:r>
              <a:rPr lang="en-US" sz="1050" dirty="0">
                <a:solidFill>
                  <a:srgbClr val="D19A66"/>
                </a:solidFill>
                <a:latin typeface="JetBrains Mono" panose="02000009000000000000" pitchFamily="49" charset="0"/>
              </a:rPr>
              <a:t>90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)</a:t>
            </a:r>
          </a:p>
          <a:p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</a:t>
            </a:r>
            <a:r>
              <a:rPr lang="en-US" sz="1050" i="1" dirty="0" err="1">
                <a:solidFill>
                  <a:srgbClr val="E5C07B"/>
                </a:solidFill>
                <a:latin typeface="JetBrains Mono" panose="02000009000000000000" pitchFamily="49" charset="0"/>
              </a:rPr>
              <a:t>self</a:t>
            </a:r>
            <a:r>
              <a:rPr lang="en-US" sz="1050" dirty="0" err="1">
                <a:solidFill>
                  <a:srgbClr val="ABB2BF"/>
                </a:solidFill>
                <a:latin typeface="JetBrains Mono" panose="02000009000000000000" pitchFamily="49" charset="0"/>
              </a:rPr>
              <a:t>.hover_hint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56B6C2"/>
                </a:solidFill>
                <a:latin typeface="JetBrains Mono" panose="02000009000000000000" pitchFamily="49" charset="0"/>
              </a:rPr>
              <a:t>=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E06C75"/>
                </a:solidFill>
                <a:latin typeface="JetBrains Mono" panose="02000009000000000000" pitchFamily="49" charset="0"/>
              </a:rPr>
              <a:t>mat</a:t>
            </a:r>
          </a:p>
          <a:p>
            <a:endParaRPr lang="en-US" sz="1050" dirty="0">
              <a:solidFill>
                <a:srgbClr val="E06C75"/>
              </a:solidFill>
              <a:latin typeface="JetBrains Mono" panose="02000009000000000000" pitchFamily="49" charset="0"/>
            </a:endParaRPr>
          </a:p>
          <a:p>
            <a:r>
              <a:rPr lang="en-US" sz="1050" dirty="0">
                <a:solidFill>
                  <a:srgbClr val="C678DD"/>
                </a:solidFill>
                <a:latin typeface="JetBrains Mono" panose="02000009000000000000" pitchFamily="49" charset="0"/>
              </a:rPr>
              <a:t>def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61AFEF"/>
                </a:solidFill>
                <a:latin typeface="JetBrains Mono" panose="02000009000000000000" pitchFamily="49" charset="0"/>
              </a:rPr>
              <a:t>__</a:t>
            </a:r>
            <a:r>
              <a:rPr lang="en-US" sz="1050" dirty="0" err="1">
                <a:solidFill>
                  <a:srgbClr val="61AFEF"/>
                </a:solidFill>
                <a:latin typeface="JetBrains Mono" panose="02000009000000000000" pitchFamily="49" charset="0"/>
              </a:rPr>
              <a:t>Game_draw_hint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(</a:t>
            </a:r>
            <a:r>
              <a:rPr lang="en-US" sz="1050" i="1" dirty="0">
                <a:solidFill>
                  <a:srgbClr val="E5C07B"/>
                </a:solidFill>
                <a:latin typeface="JetBrains Mono" panose="02000009000000000000" pitchFamily="49" charset="0"/>
              </a:rPr>
              <a:t>self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):</a:t>
            </a:r>
          </a:p>
          <a:p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</a:t>
            </a:r>
            <a:r>
              <a:rPr lang="en-US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# </a:t>
            </a:r>
            <a:r>
              <a:rPr lang="ko-KR" altLang="en-US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조각이 떨어지는 위치를 표시합니다</a:t>
            </a:r>
            <a:r>
              <a:rPr lang="en-US" altLang="ko-KR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.</a:t>
            </a:r>
            <a:endParaRPr lang="ko-KR" altLang="en-US" sz="1050" dirty="0">
              <a:solidFill>
                <a:srgbClr val="ABB2BF"/>
              </a:solidFill>
              <a:latin typeface="JetBrains Mono" panose="02000009000000000000" pitchFamily="49" charset="0"/>
            </a:endParaRPr>
          </a:p>
          <a:p>
            <a:r>
              <a:rPr lang="ko-KR" alt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</a:t>
            </a:r>
            <a:r>
              <a:rPr lang="en-US" sz="1050" i="1" dirty="0" err="1">
                <a:solidFill>
                  <a:srgbClr val="E5C07B"/>
                </a:solidFill>
                <a:latin typeface="JetBrains Mono" panose="02000009000000000000" pitchFamily="49" charset="0"/>
              </a:rPr>
              <a:t>self</a:t>
            </a:r>
            <a:r>
              <a:rPr lang="en-US" sz="1050" dirty="0" err="1">
                <a:solidFill>
                  <a:srgbClr val="ABB2BF"/>
                </a:solidFill>
                <a:latin typeface="JetBrains Mono" panose="02000009000000000000" pitchFamily="49" charset="0"/>
              </a:rPr>
              <a:t>.hint.</a:t>
            </a:r>
            <a:r>
              <a:rPr lang="en-US" sz="1050" dirty="0" err="1">
                <a:solidFill>
                  <a:srgbClr val="61AFEF"/>
                </a:solidFill>
                <a:latin typeface="JetBrains Mono" panose="02000009000000000000" pitchFamily="49" charset="0"/>
              </a:rPr>
              <a:t>fill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(</a:t>
            </a:r>
            <a:r>
              <a:rPr lang="en-US" sz="1050" dirty="0" err="1">
                <a:solidFill>
                  <a:srgbClr val="E06C75"/>
                </a:solidFill>
                <a:latin typeface="JetBrains Mono" panose="02000009000000000000" pitchFamily="49" charset="0"/>
              </a:rPr>
              <a:t>Pixels</a:t>
            </a:r>
            <a:r>
              <a:rPr lang="en-US" sz="1050" dirty="0" err="1">
                <a:solidFill>
                  <a:srgbClr val="ABB2BF"/>
                </a:solidFill>
                <a:latin typeface="JetBrains Mono" panose="02000009000000000000" pitchFamily="49" charset="0"/>
              </a:rPr>
              <a:t>.</a:t>
            </a:r>
            <a:r>
              <a:rPr lang="en-US" sz="1050" dirty="0" err="1">
                <a:solidFill>
                  <a:srgbClr val="D19A66"/>
                </a:solidFill>
                <a:latin typeface="JetBrains Mono" panose="02000009000000000000" pitchFamily="49" charset="0"/>
              </a:rPr>
              <a:t>EMPTY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)  </a:t>
            </a:r>
            <a:r>
              <a:rPr lang="en-US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# type: ignore</a:t>
            </a:r>
            <a:endParaRPr lang="en-US" sz="1050" dirty="0">
              <a:solidFill>
                <a:srgbClr val="ABB2BF"/>
              </a:solidFill>
              <a:latin typeface="JetBrains Mono" panose="02000009000000000000" pitchFamily="49" charset="0"/>
            </a:endParaRPr>
          </a:p>
          <a:p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</a:t>
            </a:r>
            <a:r>
              <a:rPr lang="en-US" sz="1050" dirty="0">
                <a:solidFill>
                  <a:srgbClr val="E06C75"/>
                </a:solidFill>
                <a:latin typeface="JetBrains Mono" panose="02000009000000000000" pitchFamily="49" charset="0"/>
              </a:rPr>
              <a:t>x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, </a:t>
            </a:r>
            <a:r>
              <a:rPr lang="en-US" sz="1050" dirty="0">
                <a:solidFill>
                  <a:srgbClr val="E06C75"/>
                </a:solidFill>
                <a:latin typeface="JetBrains Mono" panose="02000009000000000000" pitchFamily="49" charset="0"/>
              </a:rPr>
              <a:t>y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56B6C2"/>
                </a:solidFill>
                <a:latin typeface="JetBrains Mono" panose="02000009000000000000" pitchFamily="49" charset="0"/>
              </a:rPr>
              <a:t>=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i="1" dirty="0" err="1">
                <a:solidFill>
                  <a:srgbClr val="E5C07B"/>
                </a:solidFill>
                <a:latin typeface="JetBrains Mono" panose="02000009000000000000" pitchFamily="49" charset="0"/>
              </a:rPr>
              <a:t>self</a:t>
            </a:r>
            <a:r>
              <a:rPr lang="en-US" sz="1050" dirty="0" err="1">
                <a:solidFill>
                  <a:srgbClr val="ABB2BF"/>
                </a:solidFill>
                <a:latin typeface="JetBrains Mono" panose="02000009000000000000" pitchFamily="49" charset="0"/>
              </a:rPr>
              <a:t>.hover_locate</a:t>
            </a:r>
            <a:endParaRPr lang="en-US" sz="1050" dirty="0">
              <a:solidFill>
                <a:srgbClr val="ABB2BF"/>
              </a:solidFill>
              <a:latin typeface="JetBrains Mono" panose="02000009000000000000" pitchFamily="49" charset="0"/>
            </a:endParaRPr>
          </a:p>
          <a:p>
            <a:b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</a:b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</a:t>
            </a:r>
            <a:r>
              <a:rPr lang="en-US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# </a:t>
            </a:r>
            <a:r>
              <a:rPr lang="ko-KR" altLang="en-US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조각이 떨어지는 위치를 찾습니다</a:t>
            </a:r>
            <a:r>
              <a:rPr lang="en-US" altLang="ko-KR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.</a:t>
            </a:r>
            <a:endParaRPr lang="ko-KR" altLang="en-US" sz="1050" dirty="0">
              <a:solidFill>
                <a:srgbClr val="ABB2BF"/>
              </a:solidFill>
              <a:latin typeface="JetBrains Mono" panose="02000009000000000000" pitchFamily="49" charset="0"/>
            </a:endParaRPr>
          </a:p>
          <a:p>
            <a:r>
              <a:rPr lang="ko-KR" alt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</a:t>
            </a:r>
            <a:r>
              <a:rPr lang="en-US" sz="1050" i="1" dirty="0">
                <a:solidFill>
                  <a:srgbClr val="C678DD"/>
                </a:solidFill>
                <a:latin typeface="JetBrains Mono" panose="02000009000000000000" pitchFamily="49" charset="0"/>
              </a:rPr>
              <a:t>while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i="1" dirty="0">
                <a:solidFill>
                  <a:srgbClr val="C678DD"/>
                </a:solidFill>
                <a:latin typeface="JetBrains Mono" panose="02000009000000000000" pitchFamily="49" charset="0"/>
              </a:rPr>
              <a:t>not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 err="1">
                <a:solidFill>
                  <a:srgbClr val="E06C75"/>
                </a:solidFill>
                <a:latin typeface="JetBrains Mono" panose="02000009000000000000" pitchFamily="49" charset="0"/>
              </a:rPr>
              <a:t>Engine</a:t>
            </a:r>
            <a:r>
              <a:rPr lang="en-US" sz="1050" dirty="0" err="1">
                <a:solidFill>
                  <a:srgbClr val="ABB2BF"/>
                </a:solidFill>
                <a:latin typeface="JetBrains Mono" panose="02000009000000000000" pitchFamily="49" charset="0"/>
              </a:rPr>
              <a:t>.</a:t>
            </a:r>
            <a:r>
              <a:rPr lang="en-US" sz="1050" dirty="0" err="1">
                <a:solidFill>
                  <a:srgbClr val="61AFEF"/>
                </a:solidFill>
                <a:latin typeface="JetBrains Mono" panose="02000009000000000000" pitchFamily="49" charset="0"/>
              </a:rPr>
              <a:t>collide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(</a:t>
            </a:r>
            <a:r>
              <a:rPr lang="en-US" sz="1050" i="1" dirty="0" err="1">
                <a:solidFill>
                  <a:srgbClr val="E5C07B"/>
                </a:solidFill>
                <a:latin typeface="JetBrains Mono" panose="02000009000000000000" pitchFamily="49" charset="0"/>
              </a:rPr>
              <a:t>self</a:t>
            </a:r>
            <a:r>
              <a:rPr lang="en-US" sz="1050" dirty="0" err="1">
                <a:solidFill>
                  <a:srgbClr val="ABB2BF"/>
                </a:solidFill>
                <a:latin typeface="JetBrains Mono" panose="02000009000000000000" pitchFamily="49" charset="0"/>
              </a:rPr>
              <a:t>.mat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, </a:t>
            </a:r>
            <a:r>
              <a:rPr lang="en-US" sz="1050" i="1" dirty="0" err="1">
                <a:solidFill>
                  <a:srgbClr val="E5C07B"/>
                </a:solidFill>
                <a:latin typeface="JetBrains Mono" panose="02000009000000000000" pitchFamily="49" charset="0"/>
              </a:rPr>
              <a:t>self</a:t>
            </a:r>
            <a:r>
              <a:rPr lang="en-US" sz="1050" dirty="0" err="1">
                <a:solidFill>
                  <a:srgbClr val="ABB2BF"/>
                </a:solidFill>
                <a:latin typeface="JetBrains Mono" panose="02000009000000000000" pitchFamily="49" charset="0"/>
              </a:rPr>
              <a:t>.hover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, </a:t>
            </a:r>
            <a:r>
              <a:rPr lang="en-US" sz="1050" dirty="0">
                <a:solidFill>
                  <a:srgbClr val="E06C75"/>
                </a:solidFill>
                <a:latin typeface="JetBrains Mono" panose="02000009000000000000" pitchFamily="49" charset="0"/>
              </a:rPr>
              <a:t>x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, </a:t>
            </a:r>
            <a:r>
              <a:rPr lang="en-US" sz="1050" dirty="0">
                <a:solidFill>
                  <a:srgbClr val="E06C75"/>
                </a:solidFill>
                <a:latin typeface="JetBrains Mono" panose="02000009000000000000" pitchFamily="49" charset="0"/>
              </a:rPr>
              <a:t>y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56B6C2"/>
                </a:solidFill>
                <a:latin typeface="JetBrains Mono" panose="02000009000000000000" pitchFamily="49" charset="0"/>
              </a:rPr>
              <a:t>+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D19A66"/>
                </a:solidFill>
                <a:latin typeface="JetBrains Mono" panose="02000009000000000000" pitchFamily="49" charset="0"/>
              </a:rPr>
              <a:t>1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):</a:t>
            </a:r>
          </a:p>
          <a:p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    </a:t>
            </a:r>
            <a:r>
              <a:rPr lang="en-US" sz="1050" dirty="0">
                <a:solidFill>
                  <a:srgbClr val="E06C75"/>
                </a:solidFill>
                <a:latin typeface="JetBrains Mono" panose="02000009000000000000" pitchFamily="49" charset="0"/>
              </a:rPr>
              <a:t>y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56B6C2"/>
                </a:solidFill>
                <a:latin typeface="JetBrains Mono" panose="02000009000000000000" pitchFamily="49" charset="0"/>
              </a:rPr>
              <a:t>+=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 </a:t>
            </a:r>
            <a:r>
              <a:rPr lang="en-US" sz="1050" dirty="0">
                <a:solidFill>
                  <a:srgbClr val="D19A66"/>
                </a:solidFill>
                <a:latin typeface="JetBrains Mono" panose="02000009000000000000" pitchFamily="49" charset="0"/>
              </a:rPr>
              <a:t>1</a:t>
            </a:r>
            <a:endParaRPr lang="en-US" sz="1050" dirty="0">
              <a:solidFill>
                <a:srgbClr val="ABB2BF"/>
              </a:solidFill>
              <a:latin typeface="JetBrains Mono" panose="02000009000000000000" pitchFamily="49" charset="0"/>
            </a:endParaRPr>
          </a:p>
          <a:p>
            <a:b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</a:b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</a:t>
            </a:r>
            <a:r>
              <a:rPr lang="en-US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# </a:t>
            </a:r>
            <a:r>
              <a:rPr lang="ko-KR" altLang="en-US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조각이 떨어지는 위치에 힌트 조각을 그립니다</a:t>
            </a:r>
            <a:r>
              <a:rPr lang="en-US" altLang="ko-KR" sz="1050" i="1" dirty="0">
                <a:solidFill>
                  <a:srgbClr val="7F848E"/>
                </a:solidFill>
                <a:latin typeface="JetBrains Mono" panose="02000009000000000000" pitchFamily="49" charset="0"/>
              </a:rPr>
              <a:t>.</a:t>
            </a:r>
            <a:endParaRPr lang="ko-KR" altLang="en-US" sz="1050" dirty="0">
              <a:solidFill>
                <a:srgbClr val="ABB2BF"/>
              </a:solidFill>
              <a:latin typeface="JetBrains Mono" panose="02000009000000000000" pitchFamily="49" charset="0"/>
            </a:endParaRPr>
          </a:p>
          <a:p>
            <a:r>
              <a:rPr lang="ko-KR" alt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    </a:t>
            </a:r>
            <a:r>
              <a:rPr lang="en-US" sz="1050" i="1" dirty="0" err="1">
                <a:solidFill>
                  <a:srgbClr val="E5C07B"/>
                </a:solidFill>
                <a:latin typeface="JetBrains Mono" panose="02000009000000000000" pitchFamily="49" charset="0"/>
              </a:rPr>
              <a:t>self</a:t>
            </a:r>
            <a:r>
              <a:rPr lang="en-US" sz="1050" dirty="0" err="1">
                <a:solidFill>
                  <a:srgbClr val="ABB2BF"/>
                </a:solidFill>
                <a:latin typeface="JetBrains Mono" panose="02000009000000000000" pitchFamily="49" charset="0"/>
              </a:rPr>
              <a:t>.hint.</a:t>
            </a:r>
            <a:r>
              <a:rPr lang="en-US" sz="1050" dirty="0" err="1">
                <a:solidFill>
                  <a:srgbClr val="61AFEF"/>
                </a:solidFill>
                <a:latin typeface="JetBrains Mono" panose="02000009000000000000" pitchFamily="49" charset="0"/>
              </a:rPr>
              <a:t>paste_mask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(</a:t>
            </a:r>
            <a:r>
              <a:rPr lang="en-US" sz="1050" i="1" dirty="0" err="1">
                <a:solidFill>
                  <a:srgbClr val="E5C07B"/>
                </a:solidFill>
                <a:latin typeface="JetBrains Mono" panose="02000009000000000000" pitchFamily="49" charset="0"/>
              </a:rPr>
              <a:t>self</a:t>
            </a:r>
            <a:r>
              <a:rPr lang="en-US" sz="1050" dirty="0" err="1">
                <a:solidFill>
                  <a:srgbClr val="ABB2BF"/>
                </a:solidFill>
                <a:latin typeface="JetBrains Mono" panose="02000009000000000000" pitchFamily="49" charset="0"/>
              </a:rPr>
              <a:t>.hover_hint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, </a:t>
            </a:r>
            <a:r>
              <a:rPr lang="en-US" sz="1050" dirty="0">
                <a:solidFill>
                  <a:srgbClr val="E06C75"/>
                </a:solidFill>
                <a:latin typeface="JetBrains Mono" panose="02000009000000000000" pitchFamily="49" charset="0"/>
              </a:rPr>
              <a:t>x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, </a:t>
            </a:r>
            <a:r>
              <a:rPr lang="en-US" sz="1050" dirty="0">
                <a:solidFill>
                  <a:srgbClr val="E06C75"/>
                </a:solidFill>
                <a:latin typeface="JetBrains Mono" panose="02000009000000000000" pitchFamily="49" charset="0"/>
              </a:rPr>
              <a:t>y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, </a:t>
            </a:r>
            <a:r>
              <a:rPr lang="en-US" sz="1050" i="1" dirty="0" err="1">
                <a:solidFill>
                  <a:srgbClr val="E06C75"/>
                </a:solidFill>
                <a:latin typeface="JetBrains Mono" panose="02000009000000000000" pitchFamily="49" charset="0"/>
              </a:rPr>
              <a:t>mask_char</a:t>
            </a:r>
            <a:r>
              <a:rPr lang="en-US" sz="1050" dirty="0">
                <a:solidFill>
                  <a:srgbClr val="56B6C2"/>
                </a:solidFill>
                <a:latin typeface="JetBrains Mono" panose="02000009000000000000" pitchFamily="49" charset="0"/>
              </a:rPr>
              <a:t>=</a:t>
            </a:r>
            <a:r>
              <a:rPr lang="en-US" sz="1050" dirty="0" err="1">
                <a:solidFill>
                  <a:srgbClr val="E06C75"/>
                </a:solidFill>
                <a:latin typeface="JetBrains Mono" panose="02000009000000000000" pitchFamily="49" charset="0"/>
              </a:rPr>
              <a:t>Chars</a:t>
            </a:r>
            <a:r>
              <a:rPr lang="en-US" sz="1050" dirty="0" err="1">
                <a:solidFill>
                  <a:srgbClr val="ABB2BF"/>
                </a:solidFill>
                <a:latin typeface="JetBrains Mono" panose="02000009000000000000" pitchFamily="49" charset="0"/>
              </a:rPr>
              <a:t>.</a:t>
            </a:r>
            <a:r>
              <a:rPr lang="en-US" sz="1050" dirty="0" err="1">
                <a:solidFill>
                  <a:srgbClr val="D19A66"/>
                </a:solidFill>
                <a:latin typeface="JetBrains Mono" panose="02000009000000000000" pitchFamily="49" charset="0"/>
              </a:rPr>
              <a:t>EMPTY</a:t>
            </a:r>
            <a: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  <a:t>)</a:t>
            </a:r>
          </a:p>
          <a:p>
            <a:br>
              <a:rPr lang="en-US" sz="1050" dirty="0">
                <a:solidFill>
                  <a:srgbClr val="ABB2BF"/>
                </a:solidFill>
                <a:latin typeface="JetBrains Mono" panose="02000009000000000000" pitchFamily="49" charset="0"/>
              </a:rPr>
            </a:br>
            <a:endParaRPr lang="en-US" sz="1050" dirty="0">
              <a:solidFill>
                <a:srgbClr val="ABB2BF"/>
              </a:solidFill>
              <a:latin typeface="JetBrains Mono" panose="02000009000000000000" pitchFamily="49" charset="0"/>
            </a:endParaRPr>
          </a:p>
          <a:p>
            <a:endParaRPr lang="en-US" sz="1050" dirty="0">
              <a:solidFill>
                <a:srgbClr val="E06C75"/>
              </a:solidFill>
              <a:latin typeface="JetBrains Mono" panose="02000009000000000000" pitchFamily="49" charset="0"/>
            </a:endParaRPr>
          </a:p>
          <a:p>
            <a:endParaRPr lang="en-US" sz="1050" dirty="0">
              <a:solidFill>
                <a:srgbClr val="ABB2BF"/>
              </a:solidFill>
              <a:latin typeface="JetBrains Mono" panose="02000009000000000000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C55E6A-E270-A01C-26A8-65203BD1E431}"/>
              </a:ext>
            </a:extLst>
          </p:cNvPr>
          <p:cNvSpPr/>
          <p:nvPr/>
        </p:nvSpPr>
        <p:spPr>
          <a:xfrm rot="5400000">
            <a:off x="3280379" y="5001329"/>
            <a:ext cx="802550" cy="44425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661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0CF1BD6-9EEC-A43D-93F9-9CE8421D7A0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5816323"/>
            <a:ext cx="9144000" cy="165576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(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식상함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)</a:t>
            </a:r>
            <a:endParaRPr lang="en-US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780056B-C9C0-D994-62CB-CCE0C3B7004F}"/>
              </a:ext>
            </a:extLst>
          </p:cNvPr>
          <p:cNvGrpSpPr/>
          <p:nvPr/>
        </p:nvGrpSpPr>
        <p:grpSpPr>
          <a:xfrm>
            <a:off x="3053405" y="726141"/>
            <a:ext cx="6085191" cy="4723576"/>
            <a:chOff x="3053405" y="726141"/>
            <a:chExt cx="6085191" cy="4723576"/>
          </a:xfrm>
        </p:grpSpPr>
        <p:pic>
          <p:nvPicPr>
            <p:cNvPr id="1026" name="Picture 2" descr="날지 무한코딩] 파이썬(Python)으로 계산기 만들기">
              <a:extLst>
                <a:ext uri="{FF2B5EF4-FFF2-40B4-BE49-F238E27FC236}">
                  <a16:creationId xmlns:a16="http://schemas.microsoft.com/office/drawing/2014/main" id="{882850B4-17DA-983F-DBA6-C71F7264FC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53405" y="1175202"/>
              <a:ext cx="6085190" cy="42745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081460C-8B1E-C4D5-E1E3-CFBD3CF323D8}"/>
                </a:ext>
              </a:extLst>
            </p:cNvPr>
            <p:cNvSpPr txBox="1"/>
            <p:nvPr/>
          </p:nvSpPr>
          <p:spPr>
            <a:xfrm>
              <a:off x="3053406" y="726141"/>
              <a:ext cx="60851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+mj-lt"/>
                </a:rPr>
                <a:t>개쩌는 계산기 </a:t>
              </a:r>
              <a:r>
                <a:rPr lang="en-US" altLang="ko-KR" dirty="0">
                  <a:latin typeface="+mj-lt"/>
                </a:rPr>
                <a:t>V.1_C1107.py</a:t>
              </a:r>
              <a:endParaRPr lang="en-US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0504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A0096B-547F-D205-E663-F3E5F942C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65" y="2075978"/>
            <a:ext cx="5976012" cy="3562822"/>
          </a:xfrm>
          <a:prstGeom prst="rect">
            <a:avLst/>
          </a:prstGeom>
        </p:spPr>
      </p:pic>
      <p:sp>
        <p:nvSpPr>
          <p:cNvPr id="25" name="Title 21">
            <a:extLst>
              <a:ext uri="{FF2B5EF4-FFF2-40B4-BE49-F238E27FC236}">
                <a16:creationId xmlns:a16="http://schemas.microsoft.com/office/drawing/2014/main" id="{5AA10CE5-2E53-90E1-6982-EEA08B4CACC5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en-US" sz="2800" dirty="0"/>
              <a:t>HUD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C34D86-6801-3505-2098-9F989C966AE6}"/>
              </a:ext>
            </a:extLst>
          </p:cNvPr>
          <p:cNvSpPr txBox="1"/>
          <p:nvPr/>
        </p:nvSpPr>
        <p:spPr>
          <a:xfrm>
            <a:off x="6627556" y="249536"/>
            <a:ext cx="5273712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__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Game_draw_hud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left_hud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tuple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], </a:t>
            </a:r>
            <a:r>
              <a:rPr lang="en-US" sz="7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right_hud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tuple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int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]):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.screen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lw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left_hud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rw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right_hud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왼쪽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HUD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스코어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Engine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rander_number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sz="700" b="0" i="1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.analytics.score</a:t>
            </a: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:05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draw_line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5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lw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5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BR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오른쪽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HUD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게임 로고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sml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.assets.small_logo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smlp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rw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sml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paste_mask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sml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smlp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rh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sml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.height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mask_char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Chars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EMPTY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다음 조각 그리기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nxc_w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9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11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draw_rect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nxc_w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BR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draw_text_center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nxc_w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'Next'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BR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.next.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scale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.scale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다음 조각 그리기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nxp_x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nxc_w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nxp_y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.height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paste_mask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nxp_x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nxp_y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mask_char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Chars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EMPTY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홀드 조각 그리드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hpc_w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9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11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draw_rect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hpc_w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BR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draw_text_center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hpc_w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'Hold'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BR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.hold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홀드한 조각이 있다면 그리기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.hold.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scale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.scale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hpp_x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hpc_w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hpp_y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.height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paste_mask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hpp_x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hpp_y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mask_char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Chars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EMPTY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7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게임 통계</a:t>
            </a:r>
            <a:endParaRPr lang="ko-KR" alt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an_w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9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11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rx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analy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.analytics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draw_rect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an_w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an_h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BR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draw_text_center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an_w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700" b="0" dirty="0" err="1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Analys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Pixels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BR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+=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'[Lines]'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analy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.lines</a:t>
            </a: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:7d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'[Speed]'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5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i="1" dirty="0" err="1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self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.delay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.08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100</a:t>
            </a: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:.2f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%'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7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'[Combo]'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7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7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draw_text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anx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nxc_h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hpc_h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8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sz="7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analy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.combo</a:t>
            </a:r>
            <a:r>
              <a:rPr lang="en-US" sz="7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:7d</a:t>
            </a:r>
            <a:r>
              <a:rPr lang="en-US" sz="7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sz="7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7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endParaRPr lang="en-US" sz="7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972587E-7A34-3DD4-B142-EA962D15533A}"/>
              </a:ext>
            </a:extLst>
          </p:cNvPr>
          <p:cNvSpPr/>
          <p:nvPr/>
        </p:nvSpPr>
        <p:spPr>
          <a:xfrm>
            <a:off x="483661" y="2159391"/>
            <a:ext cx="2273606" cy="76668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5743B0-552B-D1D8-974E-D1E14266D98E}"/>
              </a:ext>
            </a:extLst>
          </p:cNvPr>
          <p:cNvSpPr/>
          <p:nvPr/>
        </p:nvSpPr>
        <p:spPr>
          <a:xfrm>
            <a:off x="4396154" y="2211040"/>
            <a:ext cx="888468" cy="28603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53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62E56-B6B3-C705-5668-518DA85F78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51429"/>
            <a:ext cx="9144000" cy="2387600"/>
          </a:xfrm>
        </p:spPr>
        <p:txBody>
          <a:bodyPr/>
          <a:lstStyle/>
          <a:p>
            <a:r>
              <a:rPr lang="ko-KR" altLang="en-US" dirty="0"/>
              <a:t>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195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FFC7E-727E-171D-D02C-D4EDEDA8FF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E11860-758A-DBFE-86F3-85970D9140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 남자는 무료로 설명 해줍니다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978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72874E-5F0D-5ACF-CF14-75C4140BB4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29948"/>
            <a:ext cx="9144000" cy="527577"/>
          </a:xfrm>
        </p:spPr>
        <p:txBody>
          <a:bodyPr/>
          <a:lstStyle/>
          <a:p>
            <a:r>
              <a:rPr lang="ko-KR" altLang="en-US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게임을 만들고싶음</a:t>
            </a:r>
            <a:endParaRPr lang="en-US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6541132-F40D-0F83-9F2B-2FDCD0B9ABCE}"/>
              </a:ext>
            </a:extLst>
          </p:cNvPr>
          <p:cNvSpPr txBox="1">
            <a:spLocks/>
          </p:cNvSpPr>
          <p:nvPr/>
        </p:nvSpPr>
        <p:spPr>
          <a:xfrm>
            <a:off x="1524000" y="3252408"/>
            <a:ext cx="9144000" cy="527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콘솔로 구현해야됨</a:t>
            </a:r>
            <a:endParaRPr lang="en-US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6639014-8D0C-A08E-1013-631736585E9E}"/>
              </a:ext>
            </a:extLst>
          </p:cNvPr>
          <p:cNvSpPr txBox="1">
            <a:spLocks/>
          </p:cNvSpPr>
          <p:nvPr/>
        </p:nvSpPr>
        <p:spPr>
          <a:xfrm>
            <a:off x="1524000" y="3974868"/>
            <a:ext cx="9144000" cy="527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gradFill flip="none" rotWithShape="1">
                  <a:gsLst>
                    <a:gs pos="0">
                      <a:srgbClr val="FF0000"/>
                    </a:gs>
                    <a:gs pos="14000">
                      <a:srgbClr val="FFC000"/>
                    </a:gs>
                    <a:gs pos="93578">
                      <a:srgbClr val="7030A0"/>
                    </a:gs>
                    <a:gs pos="84000">
                      <a:srgbClr val="7030A0"/>
                    </a:gs>
                    <a:gs pos="70000">
                      <a:srgbClr val="002060"/>
                    </a:gs>
                    <a:gs pos="56000">
                      <a:srgbClr val="00B0F0"/>
                    </a:gs>
                    <a:gs pos="42000">
                      <a:srgbClr val="00B050"/>
                    </a:gs>
                    <a:gs pos="28000">
                      <a:srgbClr val="FFFF00"/>
                    </a:gs>
                  </a:gsLst>
                  <a:lin ang="0" scaled="1"/>
                  <a:tileRect/>
                </a:gra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컬러풀한 </a:t>
            </a:r>
            <a:r>
              <a:rPr lang="ko-KR" altLang="en-US" dirty="0">
                <a:gradFill flip="none" rotWithShape="1">
                  <a:gsLst>
                    <a:gs pos="0">
                      <a:srgbClr val="FF0000"/>
                    </a:gs>
                    <a:gs pos="14000">
                      <a:srgbClr val="FFC000"/>
                    </a:gs>
                    <a:gs pos="100000">
                      <a:srgbClr val="7030A0"/>
                    </a:gs>
                    <a:gs pos="82000">
                      <a:srgbClr val="002060"/>
                    </a:gs>
                    <a:gs pos="62000">
                      <a:srgbClr val="00B0F0"/>
                    </a:gs>
                    <a:gs pos="46000">
                      <a:srgbClr val="00B050"/>
                    </a:gs>
                    <a:gs pos="34000">
                      <a:srgbClr val="FFFF00"/>
                    </a:gs>
                  </a:gsLst>
                  <a:lin ang="0" scaled="1"/>
                  <a:tileRect/>
                </a:gra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그래픽</a:t>
            </a:r>
            <a:endParaRPr lang="en-US" dirty="0">
              <a:gradFill flip="none" rotWithShape="1">
                <a:gsLst>
                  <a:gs pos="0">
                    <a:srgbClr val="FF0000"/>
                  </a:gs>
                  <a:gs pos="14000">
                    <a:srgbClr val="FFC000"/>
                  </a:gs>
                  <a:gs pos="100000">
                    <a:srgbClr val="7030A0"/>
                  </a:gs>
                  <a:gs pos="82000">
                    <a:srgbClr val="002060"/>
                  </a:gs>
                  <a:gs pos="62000">
                    <a:srgbClr val="00B0F0"/>
                  </a:gs>
                  <a:gs pos="46000">
                    <a:srgbClr val="00B050"/>
                  </a:gs>
                  <a:gs pos="34000">
                    <a:srgbClr val="FFFF00"/>
                  </a:gs>
                </a:gsLst>
                <a:lin ang="0" scaled="1"/>
                <a:tileRect/>
              </a:gra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1028" name="Picture 4" descr="테트리스만 가능한 운영체제? - 테크레시피">
            <a:extLst>
              <a:ext uri="{FF2B5EF4-FFF2-40B4-BE49-F238E27FC236}">
                <a16:creationId xmlns:a16="http://schemas.microsoft.com/office/drawing/2014/main" id="{A75AAEBA-DD85-165C-0309-9FE9EC6EF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539" y="1114425"/>
            <a:ext cx="8236922" cy="462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7282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2A96051-F315-6A19-E88C-8EE1E7D737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34976" y="3231776"/>
            <a:ext cx="7122048" cy="394447"/>
          </a:xfrm>
        </p:spPr>
        <p:txBody>
          <a:bodyPr>
            <a:normAutofit lnSpcReduction="10000"/>
          </a:bodyPr>
          <a:lstStyle/>
          <a:p>
            <a:r>
              <a:rPr lang="ko-KR" altLang="en-US" dirty="0"/>
              <a:t>콘솔인데 게임을 어떻게 만듬</a:t>
            </a:r>
            <a:r>
              <a:rPr lang="en-US" altLang="ko-KR" dirty="0"/>
              <a:t>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3D3DAC-D13C-745B-551A-EF75DE47D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4976" y="1421755"/>
            <a:ext cx="7122048" cy="4014487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7B35F586-C14E-F5F3-A518-94C1F0874D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59" t="51588" r="34997" b="-5446"/>
          <a:stretch/>
        </p:blipFill>
        <p:spPr bwMode="auto">
          <a:xfrm>
            <a:off x="5368453" y="2521285"/>
            <a:ext cx="1429913" cy="896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239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chart&#10;&#10;Description automatically generated">
            <a:extLst>
              <a:ext uri="{FF2B5EF4-FFF2-40B4-BE49-F238E27FC236}">
                <a16:creationId xmlns:a16="http://schemas.microsoft.com/office/drawing/2014/main" id="{2DF53C34-1A60-82B4-8D9A-36A06E71B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803" y="1645292"/>
            <a:ext cx="2732390" cy="3567416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6B56F17C-D24A-D0B0-3A99-A21CEE8267F1}"/>
              </a:ext>
            </a:extLst>
          </p:cNvPr>
          <p:cNvSpPr txBox="1">
            <a:spLocks/>
          </p:cNvSpPr>
          <p:nvPr/>
        </p:nvSpPr>
        <p:spPr>
          <a:xfrm>
            <a:off x="1182607" y="4406153"/>
            <a:ext cx="3383280" cy="9072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B4F3C5-BBFB-76A1-881B-063A30AC0BFB}"/>
              </a:ext>
            </a:extLst>
          </p:cNvPr>
          <p:cNvSpPr txBox="1"/>
          <p:nvPr/>
        </p:nvSpPr>
        <p:spPr>
          <a:xfrm>
            <a:off x="4410171" y="2698785"/>
            <a:ext cx="3056920" cy="92333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5400" b="0" i="0" dirty="0">
                <a:effectLst/>
                <a:latin typeface="Open Sans" panose="020B0606030504020204" pitchFamily="34" charset="0"/>
              </a:rPr>
              <a:t>█</a:t>
            </a:r>
            <a:endParaRPr lang="en-US" sz="5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16021C-58AB-FF63-0DE0-2C6AABCAAD7E}"/>
              </a:ext>
            </a:extLst>
          </p:cNvPr>
          <p:cNvSpPr txBox="1"/>
          <p:nvPr/>
        </p:nvSpPr>
        <p:spPr>
          <a:xfrm>
            <a:off x="4565882" y="3882933"/>
            <a:ext cx="306023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/>
              <a:t>(FULL BLOCK)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7B218F-534F-C93C-B7CB-16F0B46FA589}"/>
              </a:ext>
            </a:extLst>
          </p:cNvPr>
          <p:cNvSpPr txBox="1"/>
          <p:nvPr/>
        </p:nvSpPr>
        <p:spPr>
          <a:xfrm>
            <a:off x="4751414" y="2698785"/>
            <a:ext cx="3056920" cy="92333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5400" dirty="0">
                <a:latin typeface="Open Sans" panose="020B0606030504020204" pitchFamily="34" charset="0"/>
              </a:rPr>
              <a:t>█</a:t>
            </a:r>
            <a:endParaRPr lang="en-US" sz="5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5E698BC-D6A7-2C5D-FAE0-F1798B16ADE4}"/>
              </a:ext>
            </a:extLst>
          </p:cNvPr>
          <p:cNvGrpSpPr/>
          <p:nvPr/>
        </p:nvGrpSpPr>
        <p:grpSpPr>
          <a:xfrm>
            <a:off x="3047170" y="2432686"/>
            <a:ext cx="6097656" cy="1947059"/>
            <a:chOff x="3047172" y="1839844"/>
            <a:chExt cx="6097656" cy="194705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44AB46-498B-8303-2B11-14C97594C44A}"/>
                </a:ext>
              </a:extLst>
            </p:cNvPr>
            <p:cNvSpPr txBox="1"/>
            <p:nvPr/>
          </p:nvSpPr>
          <p:spPr>
            <a:xfrm>
              <a:off x="3047172" y="2678907"/>
              <a:ext cx="6097656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6600" dirty="0">
                  <a:solidFill>
                    <a:srgbClr val="513BF3"/>
                  </a:solidFill>
                </a:rPr>
                <a:t>███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EA85924-9B4F-541C-B12A-0DCB0729E404}"/>
                </a:ext>
              </a:extLst>
            </p:cNvPr>
            <p:cNvSpPr txBox="1"/>
            <p:nvPr/>
          </p:nvSpPr>
          <p:spPr>
            <a:xfrm>
              <a:off x="3047172" y="1839844"/>
              <a:ext cx="6097656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6600" dirty="0">
                  <a:solidFill>
                    <a:srgbClr val="513BF3"/>
                  </a:solidFill>
                </a:rPr>
                <a:t>█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F8BF68B-A232-7F05-2E32-BC75B872A3D2}"/>
              </a:ext>
            </a:extLst>
          </p:cNvPr>
          <p:cNvSpPr txBox="1"/>
          <p:nvPr/>
        </p:nvSpPr>
        <p:spPr>
          <a:xfrm>
            <a:off x="3228971" y="3160450"/>
            <a:ext cx="57340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\x1b</a:t>
            </a:r>
            <a:r>
              <a:rPr lang="en-US" sz="28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[48;2;</a:t>
            </a:r>
            <a:r>
              <a:rPr lang="en-US" sz="2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sz="28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r</a:t>
            </a:r>
            <a:r>
              <a:rPr lang="en-US" sz="2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sz="28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;</a:t>
            </a:r>
            <a:r>
              <a:rPr lang="en-US" sz="2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sz="28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g</a:t>
            </a:r>
            <a:r>
              <a:rPr lang="en-US" sz="2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sz="28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;</a:t>
            </a:r>
            <a:r>
              <a:rPr lang="en-US" sz="2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sz="28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sz="28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sz="2800" b="0" dirty="0">
                <a:solidFill>
                  <a:srgbClr val="98C379"/>
                </a:solidFill>
                <a:effectLst/>
                <a:latin typeface="JetBrains Mono" panose="02000009000000000000" pitchFamily="49" charset="0"/>
              </a:rPr>
              <a:t>m</a:t>
            </a:r>
            <a:endParaRPr lang="en-US" sz="28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</p:txBody>
      </p:sp>
      <p:pic>
        <p:nvPicPr>
          <p:cNvPr id="1030" name="Picture 6" descr="밥 로스 - 나무위키">
            <a:extLst>
              <a:ext uri="{FF2B5EF4-FFF2-40B4-BE49-F238E27FC236}">
                <a16:creationId xmlns:a16="http://schemas.microsoft.com/office/drawing/2014/main" id="{7D73BC1B-B5B8-8D7A-1518-F93D96BD9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8760" y="1537701"/>
            <a:ext cx="2914476" cy="3768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1312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8" grpId="0"/>
      <p:bldP spid="8" grpId="1"/>
      <p:bldP spid="15" grpId="0"/>
      <p:bldP spid="1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A5A5DA69-8E4B-0EE8-547F-89051A2ECEC3}"/>
              </a:ext>
            </a:extLst>
          </p:cNvPr>
          <p:cNvSpPr txBox="1"/>
          <p:nvPr/>
        </p:nvSpPr>
        <p:spPr>
          <a:xfrm>
            <a:off x="5072169" y="3868802"/>
            <a:ext cx="2047662" cy="801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/>
              <a:t>(</a:t>
            </a:r>
            <a:r>
              <a:rPr lang="ko-KR" altLang="en-US" sz="2000" dirty="0"/>
              <a:t>이거 </a:t>
            </a:r>
            <a:r>
              <a:rPr lang="en-US" altLang="ko-KR" sz="2000" dirty="0"/>
              <a:t>2</a:t>
            </a:r>
            <a:r>
              <a:rPr lang="ko-KR" altLang="en-US" sz="2000" dirty="0"/>
              <a:t>차원임</a:t>
            </a:r>
            <a:r>
              <a:rPr lang="en-US" altLang="ko-KR" sz="2000" dirty="0"/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/>
              <a:t>반박시 니말이 맞음</a:t>
            </a:r>
            <a:endParaRPr lang="en-US" sz="1100" dirty="0"/>
          </a:p>
        </p:txBody>
      </p:sp>
      <p:sp>
        <p:nvSpPr>
          <p:cNvPr id="2" name="Title 21">
            <a:extLst>
              <a:ext uri="{FF2B5EF4-FFF2-40B4-BE49-F238E27FC236}">
                <a16:creationId xmlns:a16="http://schemas.microsoft.com/office/drawing/2014/main" id="{9E7C0273-8A3D-FF7F-3C3B-FC77E06E4464}"/>
              </a:ext>
            </a:extLst>
          </p:cNvPr>
          <p:cNvSpPr txBox="1">
            <a:spLocks/>
          </p:cNvSpPr>
          <p:nvPr/>
        </p:nvSpPr>
        <p:spPr>
          <a:xfrm>
            <a:off x="1524000" y="2361574"/>
            <a:ext cx="9144000" cy="3935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컴퓨터</a:t>
            </a:r>
            <a:r>
              <a:rPr lang="en-US" altLang="ko-KR" sz="2800" dirty="0"/>
              <a:t>: </a:t>
            </a:r>
            <a:r>
              <a:rPr lang="ko-KR" altLang="en-US" sz="2800" dirty="0"/>
              <a:t>그게 뭐노</a:t>
            </a:r>
            <a:endParaRPr lang="en-US" sz="28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4D0955-67C9-626D-9836-0328F32CD5D9}"/>
              </a:ext>
            </a:extLst>
          </p:cNvPr>
          <p:cNvSpPr txBox="1"/>
          <p:nvPr/>
        </p:nvSpPr>
        <p:spPr>
          <a:xfrm>
            <a:off x="3047432" y="3151868"/>
            <a:ext cx="609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 </a:t>
            </a:r>
            <a:r>
              <a:rPr lang="en-US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8</a:t>
            </a:r>
            <a:r>
              <a:rPr lang="en-US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24</a:t>
            </a:r>
            <a:r>
              <a:rPr lang="en-US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241</a:t>
            </a:r>
            <a:r>
              <a:rPr lang="en-US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35</a:t>
            </a:r>
            <a:r>
              <a:rPr lang="en-US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57</a:t>
            </a:r>
            <a:r>
              <a:rPr lang="en-US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230</a:t>
            </a:r>
            <a:r>
              <a:rPr lang="en-US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109</a:t>
            </a:r>
            <a:r>
              <a:rPr lang="en-US" dirty="0">
                <a:solidFill>
                  <a:srgbClr val="ABB2BF"/>
                </a:solidFill>
                <a:latin typeface="JetBrains Mono" panose="02000009000000000000" pitchFamily="49" charset="0"/>
              </a:rPr>
              <a:t>, </a:t>
            </a:r>
            <a:r>
              <a:rPr lang="en-US" dirty="0">
                <a:solidFill>
                  <a:srgbClr val="D19A66"/>
                </a:solidFill>
                <a:latin typeface="JetBrains Mono" panose="02000009000000000000" pitchFamily="49" charset="0"/>
              </a:rPr>
              <a:t>... </a:t>
            </a:r>
            <a:r>
              <a:rPr lang="en-US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ACD3783-AB84-93E9-47CE-DEC2C96D823C}"/>
              </a:ext>
            </a:extLst>
          </p:cNvPr>
          <p:cNvGrpSpPr/>
          <p:nvPr/>
        </p:nvGrpSpPr>
        <p:grpSpPr>
          <a:xfrm>
            <a:off x="4357690" y="1924380"/>
            <a:ext cx="3476625" cy="3967193"/>
            <a:chOff x="4357687" y="2443163"/>
            <a:chExt cx="3476625" cy="3967193"/>
          </a:xfrm>
        </p:grpSpPr>
        <p:pic>
          <p:nvPicPr>
            <p:cNvPr id="2054" name="Picture 6" descr="Image Coordinate Systems">
              <a:extLst>
                <a:ext uri="{FF2B5EF4-FFF2-40B4-BE49-F238E27FC236}">
                  <a16:creationId xmlns:a16="http://schemas.microsoft.com/office/drawing/2014/main" id="{41F4384C-04D8-71F2-C140-0B61FF9CFA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57687" y="2443163"/>
              <a:ext cx="3476625" cy="34194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FC2749F-B335-C69E-B3CC-D9AF86F04BFF}"/>
                    </a:ext>
                  </a:extLst>
                </p:cNvPr>
                <p:cNvSpPr txBox="1"/>
                <p:nvPr/>
              </p:nvSpPr>
              <p:spPr>
                <a:xfrm>
                  <a:off x="5145489" y="6010246"/>
                  <a:ext cx="190102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𝒘</m:t>
                        </m:r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𝟖</m:t>
                        </m:r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𝒉</m:t>
                        </m:r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𝟖</m:t>
                        </m:r>
                      </m:oMath>
                    </m:oMathPara>
                  </a14:m>
                  <a:endParaRPr lang="en-US" sz="2000" b="1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FC2749F-B335-C69E-B3CC-D9AF86F04BF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45489" y="6010246"/>
                  <a:ext cx="1901020" cy="40011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2" name="Title 21">
            <a:extLst>
              <a:ext uri="{FF2B5EF4-FFF2-40B4-BE49-F238E27FC236}">
                <a16:creationId xmlns:a16="http://schemas.microsoft.com/office/drawing/2014/main" id="{0F51C321-B072-CD9B-B3A6-EC955CCC7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20190"/>
            <a:ext cx="9144000" cy="476250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2</a:t>
            </a:r>
            <a:r>
              <a:rPr lang="ko-KR" altLang="en-US" sz="2800" dirty="0"/>
              <a:t>차원 이미지 구현</a:t>
            </a:r>
            <a:endParaRPr lang="en-US" sz="28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492C8AB-FF84-2133-B5D6-3B97C8216DD8}"/>
              </a:ext>
            </a:extLst>
          </p:cNvPr>
          <p:cNvCxnSpPr>
            <a:cxnSpLocks/>
          </p:cNvCxnSpPr>
          <p:nvPr/>
        </p:nvCxnSpPr>
        <p:spPr>
          <a:xfrm>
            <a:off x="4531057" y="3077645"/>
            <a:ext cx="1276065" cy="0"/>
          </a:xfrm>
          <a:prstGeom prst="straightConnector1">
            <a:avLst/>
          </a:prstGeom>
          <a:ln w="38100">
            <a:solidFill>
              <a:schemeClr val="bg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5702D63-68E8-604F-D520-FB3027AA7C3A}"/>
              </a:ext>
            </a:extLst>
          </p:cNvPr>
          <p:cNvSpPr txBox="1"/>
          <p:nvPr/>
        </p:nvSpPr>
        <p:spPr>
          <a:xfrm>
            <a:off x="2920621" y="2892979"/>
            <a:ext cx="1437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이 픽셀 주샘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3289299-74C8-77F7-E2FF-B15A51C12859}"/>
                  </a:ext>
                </a:extLst>
              </p:cNvPr>
              <p:cNvSpPr txBox="1"/>
              <p:nvPr/>
            </p:nvSpPr>
            <p:spPr>
              <a:xfrm>
                <a:off x="1942033" y="3321146"/>
                <a:ext cx="241565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x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3289299-74C8-77F7-E2FF-B15A51C128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2033" y="3321146"/>
                <a:ext cx="2415654" cy="400110"/>
              </a:xfrm>
              <a:prstGeom prst="rect">
                <a:avLst/>
              </a:prstGeom>
              <a:blipFill>
                <a:blip r:embed="rId5"/>
                <a:stretch>
                  <a:fillRect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>
            <a:extLst>
              <a:ext uri="{FF2B5EF4-FFF2-40B4-BE49-F238E27FC236}">
                <a16:creationId xmlns:a16="http://schemas.microsoft.com/office/drawing/2014/main" id="{93566F70-1294-6EB1-3516-E614BAABE615}"/>
              </a:ext>
            </a:extLst>
          </p:cNvPr>
          <p:cNvSpPr txBox="1"/>
          <p:nvPr/>
        </p:nvSpPr>
        <p:spPr>
          <a:xfrm>
            <a:off x="5639937" y="2879334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A8B81CE-0B81-661D-0443-923911E5FE3D}"/>
              </a:ext>
            </a:extLst>
          </p:cNvPr>
          <p:cNvGrpSpPr/>
          <p:nvPr/>
        </p:nvGrpSpPr>
        <p:grpSpPr>
          <a:xfrm>
            <a:off x="5072168" y="2361574"/>
            <a:ext cx="2560532" cy="716071"/>
            <a:chOff x="5072168" y="2454040"/>
            <a:chExt cx="2560532" cy="716071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45954D-BC2A-1FBC-95F1-696920827C9C}"/>
                </a:ext>
              </a:extLst>
            </p:cNvPr>
            <p:cNvCxnSpPr/>
            <p:nvPr/>
          </p:nvCxnSpPr>
          <p:spPr>
            <a:xfrm>
              <a:off x="5072169" y="2454040"/>
              <a:ext cx="2560531" cy="0"/>
            </a:xfrm>
            <a:prstGeom prst="line">
              <a:avLst/>
            </a:prstGeom>
            <a:ln w="38100">
              <a:solidFill>
                <a:schemeClr val="accent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05A57D8-FE1A-E530-7E90-CED1C1AE5ED4}"/>
                </a:ext>
              </a:extLst>
            </p:cNvPr>
            <p:cNvCxnSpPr/>
            <p:nvPr/>
          </p:nvCxnSpPr>
          <p:spPr>
            <a:xfrm>
              <a:off x="5072168" y="2803290"/>
              <a:ext cx="2560531" cy="0"/>
            </a:xfrm>
            <a:prstGeom prst="line">
              <a:avLst/>
            </a:prstGeom>
            <a:ln w="38100">
              <a:solidFill>
                <a:schemeClr val="accent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AF0B1057-9D25-E8FD-D954-7B802DBF7F8F}"/>
                </a:ext>
              </a:extLst>
            </p:cNvPr>
            <p:cNvCxnSpPr>
              <a:cxnSpLocks/>
            </p:cNvCxnSpPr>
            <p:nvPr/>
          </p:nvCxnSpPr>
          <p:spPr>
            <a:xfrm>
              <a:off x="5072168" y="3170111"/>
              <a:ext cx="734954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EF396BA-AB8A-16D7-81A2-DB7835B269EC}"/>
                  </a:ext>
                </a:extLst>
              </p:cNvPr>
              <p:cNvSpPr txBox="1"/>
              <p:nvPr/>
            </p:nvSpPr>
            <p:spPr>
              <a:xfrm>
                <a:off x="5555842" y="3241284"/>
                <a:ext cx="12525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5">
                        <a:lumMod val="75000"/>
                      </a:schemeClr>
                    </a:solidFill>
                  </a:rPr>
                  <a:t>(2, 2)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𝒂𝒓𝒓𝒂𝒚</m:t>
                      </m:r>
                      <m:r>
                        <a:rPr lang="en-US" b="1" i="1" smtClean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1" i="1" smtClean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𝟏𝟖</m:t>
                      </m:r>
                      <m:r>
                        <a:rPr lang="en-US" b="1" i="1" smtClean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b="1" dirty="0">
                  <a:solidFill>
                    <a:schemeClr val="accent5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EF396BA-AB8A-16D7-81A2-DB7835B269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5842" y="3241284"/>
                <a:ext cx="1252539" cy="646331"/>
              </a:xfrm>
              <a:prstGeom prst="rect">
                <a:avLst/>
              </a:prstGeom>
              <a:blipFill>
                <a:blip r:embed="rId6"/>
                <a:stretch>
                  <a:fillRect l="-3883" t="-5660" r="-4369" b="-84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958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2" grpId="0"/>
      <p:bldP spid="26" grpId="0"/>
      <p:bldP spid="26" grpId="1"/>
      <p:bldP spid="33" grpId="0"/>
      <p:bldP spid="35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1">
            <a:extLst>
              <a:ext uri="{FF2B5EF4-FFF2-40B4-BE49-F238E27FC236}">
                <a16:creationId xmlns:a16="http://schemas.microsoft.com/office/drawing/2014/main" id="{CC63CE33-D3D6-16A4-2D06-B182A47062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09916"/>
            <a:ext cx="9144000" cy="476250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게임 엔진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EA5644-82A8-BDF3-C244-15EA14C0B920}"/>
              </a:ext>
            </a:extLst>
          </p:cNvPr>
          <p:cNvSpPr txBox="1"/>
          <p:nvPr/>
        </p:nvSpPr>
        <p:spPr>
          <a:xfrm>
            <a:off x="1826741" y="1418745"/>
            <a:ext cx="2859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Graphics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3A4C4A-6BB5-BF25-5DA4-1C7726CBCEB0}"/>
              </a:ext>
            </a:extLst>
          </p:cNvPr>
          <p:cNvGrpSpPr/>
          <p:nvPr/>
        </p:nvGrpSpPr>
        <p:grpSpPr>
          <a:xfrm>
            <a:off x="2202055" y="2020656"/>
            <a:ext cx="2108579" cy="3521122"/>
            <a:chOff x="2579427" y="2493260"/>
            <a:chExt cx="2108579" cy="3521122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FBC2B2B-9218-0A03-DC1D-22136C900377}"/>
                </a:ext>
              </a:extLst>
            </p:cNvPr>
            <p:cNvSpPr/>
            <p:nvPr/>
          </p:nvSpPr>
          <p:spPr>
            <a:xfrm>
              <a:off x="2579427" y="2493260"/>
              <a:ext cx="2108579" cy="3521122"/>
            </a:xfrm>
            <a:prstGeom prst="roundRect">
              <a:avLst/>
            </a:prstGeom>
            <a:solidFill>
              <a:schemeClr val="bg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6AA2DFA-1E80-E2E7-F06E-6591269390D1}"/>
                </a:ext>
              </a:extLst>
            </p:cNvPr>
            <p:cNvSpPr txBox="1"/>
            <p:nvPr/>
          </p:nvSpPr>
          <p:spPr>
            <a:xfrm>
              <a:off x="2579427" y="2756851"/>
              <a:ext cx="2108578" cy="295683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dirty="0"/>
                <a:t>매트</a:t>
              </a:r>
              <a:endParaRPr lang="en-US" altLang="ko-KR" dirty="0"/>
            </a:p>
            <a:p>
              <a:pPr algn="ctr">
                <a:lnSpc>
                  <a:spcPct val="150000"/>
                </a:lnSpc>
              </a:pPr>
              <a:r>
                <a:rPr lang="ko-KR" altLang="en-US" dirty="0"/>
                <a:t>선 그리기</a:t>
              </a:r>
              <a:endParaRPr lang="en-US" altLang="ko-KR" dirty="0"/>
            </a:p>
            <a:p>
              <a:pPr algn="ctr">
                <a:lnSpc>
                  <a:spcPct val="150000"/>
                </a:lnSpc>
              </a:pPr>
              <a:r>
                <a:rPr lang="ko-KR" altLang="en-US" dirty="0"/>
                <a:t>면 그리기</a:t>
              </a:r>
              <a:endParaRPr lang="en-US" altLang="ko-KR" dirty="0"/>
            </a:p>
            <a:p>
              <a:pPr algn="ctr">
                <a:lnSpc>
                  <a:spcPct val="150000"/>
                </a:lnSpc>
              </a:pPr>
              <a:r>
                <a:rPr lang="ko-KR" altLang="en-US" dirty="0"/>
                <a:t>외각선 그리기</a:t>
              </a:r>
              <a:endParaRPr lang="en-US" altLang="ko-KR" dirty="0"/>
            </a:p>
            <a:p>
              <a:pPr algn="ctr">
                <a:lnSpc>
                  <a:spcPct val="150000"/>
                </a:lnSpc>
              </a:pPr>
              <a:r>
                <a:rPr lang="ko-KR" altLang="en-US" dirty="0"/>
                <a:t>에셋 불러오기</a:t>
              </a:r>
              <a:endParaRPr lang="en-US" altLang="ko-KR" dirty="0"/>
            </a:p>
            <a:p>
              <a:pPr algn="ctr">
                <a:lnSpc>
                  <a:spcPct val="150000"/>
                </a:lnSpc>
              </a:pPr>
              <a:r>
                <a:rPr lang="ko-KR" altLang="en-US" dirty="0"/>
                <a:t>매트 붙여넣기</a:t>
              </a:r>
              <a:endParaRPr lang="en-US" altLang="ko-KR" dirty="0"/>
            </a:p>
            <a:p>
              <a:pPr algn="ctr">
                <a:lnSpc>
                  <a:spcPct val="150000"/>
                </a:lnSpc>
              </a:pPr>
              <a:r>
                <a:rPr lang="ko-KR" altLang="en-US" dirty="0"/>
                <a:t>글자 그리기</a:t>
              </a:r>
              <a:endParaRPr lang="en-US" altLang="ko-KR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CA5399E-4D8C-1648-1A69-C89A5FC89E05}"/>
              </a:ext>
            </a:extLst>
          </p:cNvPr>
          <p:cNvSpPr txBox="1"/>
          <p:nvPr/>
        </p:nvSpPr>
        <p:spPr>
          <a:xfrm>
            <a:off x="4685947" y="1418745"/>
            <a:ext cx="2859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Input</a:t>
            </a:r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E0B439C-2488-FA7E-F6F6-3FE298995F11}"/>
              </a:ext>
            </a:extLst>
          </p:cNvPr>
          <p:cNvGrpSpPr/>
          <p:nvPr/>
        </p:nvGrpSpPr>
        <p:grpSpPr>
          <a:xfrm>
            <a:off x="5061261" y="2020656"/>
            <a:ext cx="2108579" cy="3521122"/>
            <a:chOff x="5438633" y="2493260"/>
            <a:chExt cx="2108579" cy="3521122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D525FC3-542B-2807-CC36-D5696A458CFF}"/>
                </a:ext>
              </a:extLst>
            </p:cNvPr>
            <p:cNvSpPr/>
            <p:nvPr/>
          </p:nvSpPr>
          <p:spPr>
            <a:xfrm>
              <a:off x="5438633" y="2493260"/>
              <a:ext cx="2108579" cy="3521122"/>
            </a:xfrm>
            <a:prstGeom prst="roundRect">
              <a:avLst/>
            </a:prstGeom>
            <a:solidFill>
              <a:schemeClr val="bg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99CF3C-9A13-6ED3-8C92-31386CDAAD4D}"/>
                </a:ext>
              </a:extLst>
            </p:cNvPr>
            <p:cNvSpPr txBox="1"/>
            <p:nvPr/>
          </p:nvSpPr>
          <p:spPr>
            <a:xfrm>
              <a:off x="5438633" y="4030642"/>
              <a:ext cx="2108578" cy="46384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dirty="0"/>
                <a:t>키 입력 받기</a:t>
              </a:r>
              <a:endParaRPr lang="en-US" altLang="ko-KR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F7CBF0F-B191-BB72-3D9F-F7EC1F23A2C1}"/>
              </a:ext>
            </a:extLst>
          </p:cNvPr>
          <p:cNvSpPr txBox="1"/>
          <p:nvPr/>
        </p:nvSpPr>
        <p:spPr>
          <a:xfrm>
            <a:off x="7545153" y="1418745"/>
            <a:ext cx="2859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Audio</a:t>
            </a:r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5699201-C3B3-83F5-2C8F-1FA38BB3818A}"/>
              </a:ext>
            </a:extLst>
          </p:cNvPr>
          <p:cNvGrpSpPr/>
          <p:nvPr/>
        </p:nvGrpSpPr>
        <p:grpSpPr>
          <a:xfrm>
            <a:off x="7920467" y="2020656"/>
            <a:ext cx="2108579" cy="3521122"/>
            <a:chOff x="8297839" y="2493260"/>
            <a:chExt cx="2108579" cy="3521122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F5A97E14-6A0F-BC72-415C-1906785C79AC}"/>
                </a:ext>
              </a:extLst>
            </p:cNvPr>
            <p:cNvSpPr/>
            <p:nvPr/>
          </p:nvSpPr>
          <p:spPr>
            <a:xfrm>
              <a:off x="8297839" y="2493260"/>
              <a:ext cx="2108579" cy="3521122"/>
            </a:xfrm>
            <a:prstGeom prst="roundRect">
              <a:avLst/>
            </a:prstGeom>
            <a:solidFill>
              <a:schemeClr val="bg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C53A1AA-C2E1-9FA5-FECE-95C99EE227B7}"/>
                </a:ext>
              </a:extLst>
            </p:cNvPr>
            <p:cNvSpPr txBox="1"/>
            <p:nvPr/>
          </p:nvSpPr>
          <p:spPr>
            <a:xfrm>
              <a:off x="8297839" y="3822893"/>
              <a:ext cx="2108578" cy="87934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dirty="0"/>
                <a:t>비프음 재생하기</a:t>
              </a:r>
              <a:endParaRPr lang="en-US" altLang="ko-KR" dirty="0"/>
            </a:p>
            <a:p>
              <a:pPr algn="ctr">
                <a:lnSpc>
                  <a:spcPct val="150000"/>
                </a:lnSpc>
              </a:pPr>
              <a:r>
                <a:rPr lang="ko-KR" altLang="en-US" dirty="0"/>
                <a:t>효과음 재생하기</a:t>
              </a:r>
              <a:endParaRPr lang="en-US" altLang="ko-KR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6BE16D0-DDF8-2AC9-BD7D-B24A35D607BE}"/>
              </a:ext>
            </a:extLst>
          </p:cNvPr>
          <p:cNvSpPr txBox="1"/>
          <p:nvPr/>
        </p:nvSpPr>
        <p:spPr>
          <a:xfrm rot="707499">
            <a:off x="5724749" y="3280921"/>
            <a:ext cx="2108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(ONLY</a:t>
            </a:r>
            <a:r>
              <a:rPr lang="ko-KR" altLang="en-US" dirty="0"/>
              <a:t> </a:t>
            </a:r>
            <a:r>
              <a:rPr lang="en-US" altLang="ko-KR" dirty="0"/>
              <a:t>FANS)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33B608-6DE4-3D8A-323B-896248B98C1D}"/>
              </a:ext>
            </a:extLst>
          </p:cNvPr>
          <p:cNvSpPr txBox="1"/>
          <p:nvPr/>
        </p:nvSpPr>
        <p:spPr>
          <a:xfrm rot="707499">
            <a:off x="5718634" y="3280920"/>
            <a:ext cx="2108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(ONLY</a:t>
            </a:r>
            <a:r>
              <a:rPr lang="ko-KR" altLang="en-US" dirty="0"/>
              <a:t> </a:t>
            </a:r>
            <a:r>
              <a:rPr lang="en-US" altLang="ko-KR" dirty="0"/>
              <a:t>CONSOLE)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7F11352-FFE3-F8E7-BB74-C2C751303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3649" y="1735800"/>
            <a:ext cx="2751912" cy="244350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C9FD4F5-FAF8-60C9-7EFC-18DB4EEF002B}"/>
              </a:ext>
            </a:extLst>
          </p:cNvPr>
          <p:cNvSpPr txBox="1"/>
          <p:nvPr/>
        </p:nvSpPr>
        <p:spPr>
          <a:xfrm>
            <a:off x="3648074" y="5774357"/>
            <a:ext cx="4914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물리엔진</a:t>
            </a:r>
            <a:r>
              <a:rPr lang="en-US" altLang="ko-KR" dirty="0"/>
              <a:t>(</a:t>
            </a:r>
            <a:r>
              <a:rPr lang="ko-KR" altLang="en-US" dirty="0"/>
              <a:t>콜라이더 등</a:t>
            </a:r>
            <a:r>
              <a:rPr lang="en-US" altLang="ko-KR" dirty="0"/>
              <a:t>),</a:t>
            </a:r>
            <a:r>
              <a:rPr lang="ko-KR" altLang="en-US" dirty="0"/>
              <a:t> 에니메이션</a:t>
            </a:r>
            <a:r>
              <a:rPr lang="en-US" altLang="ko-KR" dirty="0"/>
              <a:t> …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96DE0C-62EB-A5AF-CA96-020BE0D86548}"/>
              </a:ext>
            </a:extLst>
          </p:cNvPr>
          <p:cNvSpPr txBox="1"/>
          <p:nvPr/>
        </p:nvSpPr>
        <p:spPr>
          <a:xfrm>
            <a:off x="7920467" y="4331707"/>
            <a:ext cx="2108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틀</a:t>
            </a:r>
            <a:r>
              <a:rPr lang="en-US" altLang="ko-KR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756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"/>
                            </p:stCondLst>
                            <p:childTnLst>
                              <p:par>
                                <p:cTn id="3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2" grpId="0"/>
      <p:bldP spid="2" grpId="1"/>
      <p:bldP spid="3" grpId="0"/>
      <p:bldP spid="23" grpId="0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1">
            <a:extLst>
              <a:ext uri="{FF2B5EF4-FFF2-40B4-BE49-F238E27FC236}">
                <a16:creationId xmlns:a16="http://schemas.microsoft.com/office/drawing/2014/main" id="{66C55A78-67BC-FD76-467E-DE4C5CCE59F4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로딩 스크린</a:t>
            </a:r>
            <a:endParaRPr lang="en-US" sz="28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29C3B1-20BA-69A4-3921-3AA56FAC2E0E}"/>
              </a:ext>
            </a:extLst>
          </p:cNvPr>
          <p:cNvGrpSpPr/>
          <p:nvPr/>
        </p:nvGrpSpPr>
        <p:grpSpPr>
          <a:xfrm>
            <a:off x="2278038" y="2163170"/>
            <a:ext cx="2654490" cy="2447414"/>
            <a:chOff x="2284862" y="2163170"/>
            <a:chExt cx="2654490" cy="244741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EC3987E-47F8-804C-AF75-590D77146A13}"/>
                </a:ext>
              </a:extLst>
            </p:cNvPr>
            <p:cNvSpPr txBox="1"/>
            <p:nvPr/>
          </p:nvSpPr>
          <p:spPr>
            <a:xfrm>
              <a:off x="2284862" y="4148919"/>
              <a:ext cx="26544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/>
                <a:t>응애 나 에셋</a:t>
              </a:r>
            </a:p>
          </p:txBody>
        </p:sp>
        <p:pic>
          <p:nvPicPr>
            <p:cNvPr id="21" name="Picture 20" descr="Icon&#10;&#10;Description automatically generated">
              <a:extLst>
                <a:ext uri="{FF2B5EF4-FFF2-40B4-BE49-F238E27FC236}">
                  <a16:creationId xmlns:a16="http://schemas.microsoft.com/office/drawing/2014/main" id="{8D66AF01-6883-6C4D-F4F6-4C140E308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8664" y="2163170"/>
              <a:ext cx="1806886" cy="1806886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5E41175-EEB8-89BD-771F-514332CC83CF}"/>
              </a:ext>
            </a:extLst>
          </p:cNvPr>
          <p:cNvGrpSpPr/>
          <p:nvPr/>
        </p:nvGrpSpPr>
        <p:grpSpPr>
          <a:xfrm>
            <a:off x="7261460" y="1717842"/>
            <a:ext cx="2654490" cy="2892741"/>
            <a:chOff x="7268284" y="1717842"/>
            <a:chExt cx="2654490" cy="2892741"/>
          </a:xfrm>
        </p:grpSpPr>
        <p:pic>
          <p:nvPicPr>
            <p:cNvPr id="17" name="Picture 16" descr="Icon&#10;&#10;Description automatically generated">
              <a:extLst>
                <a:ext uri="{FF2B5EF4-FFF2-40B4-BE49-F238E27FC236}">
                  <a16:creationId xmlns:a16="http://schemas.microsoft.com/office/drawing/2014/main" id="{53B2B393-7D0F-AAB8-7BA3-F73F01FA0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6329" y="1717842"/>
              <a:ext cx="2438400" cy="2438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995259D-8A49-2C76-5CE7-6DAAC7B55CC4}"/>
                </a:ext>
              </a:extLst>
            </p:cNvPr>
            <p:cNvSpPr txBox="1"/>
            <p:nvPr/>
          </p:nvSpPr>
          <p:spPr>
            <a:xfrm>
              <a:off x="7268284" y="4148918"/>
              <a:ext cx="26544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/>
                <a:t>RAM</a:t>
              </a:r>
              <a:endParaRPr lang="ko-KR" altLang="en-US" sz="2400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34828EC-F5B7-2631-0AD4-4A253E3BCCB7}"/>
              </a:ext>
            </a:extLst>
          </p:cNvPr>
          <p:cNvGrpSpPr/>
          <p:nvPr/>
        </p:nvGrpSpPr>
        <p:grpSpPr>
          <a:xfrm>
            <a:off x="4769749" y="2906335"/>
            <a:ext cx="2654490" cy="1696110"/>
            <a:chOff x="4769749" y="2906335"/>
            <a:chExt cx="2654490" cy="1696110"/>
          </a:xfrm>
        </p:grpSpPr>
        <p:sp>
          <p:nvSpPr>
            <p:cNvPr id="23" name="Arrow: Right 22">
              <a:extLst>
                <a:ext uri="{FF2B5EF4-FFF2-40B4-BE49-F238E27FC236}">
                  <a16:creationId xmlns:a16="http://schemas.microsoft.com/office/drawing/2014/main" id="{1C8763DC-D60A-0E90-63CC-D675117A98DA}"/>
                </a:ext>
              </a:extLst>
            </p:cNvPr>
            <p:cNvSpPr/>
            <p:nvPr/>
          </p:nvSpPr>
          <p:spPr>
            <a:xfrm>
              <a:off x="5643206" y="2906335"/>
              <a:ext cx="907577" cy="832513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53C53CA-BC1E-19E9-0947-F031944E0122}"/>
                </a:ext>
              </a:extLst>
            </p:cNvPr>
            <p:cNvSpPr txBox="1"/>
            <p:nvPr/>
          </p:nvSpPr>
          <p:spPr>
            <a:xfrm>
              <a:off x="4769749" y="4140780"/>
              <a:ext cx="26544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/>
                <a:t>로딩</a:t>
              </a:r>
              <a:r>
                <a:rPr lang="en-US" altLang="ko-KR" sz="2400" dirty="0"/>
                <a:t>...</a:t>
              </a:r>
              <a:endParaRPr lang="ko-KR" altLang="en-US" sz="2400" dirty="0"/>
            </a:p>
          </p:txBody>
        </p:sp>
      </p:grpSp>
      <p:pic>
        <p:nvPicPr>
          <p:cNvPr id="30" name="Picture 29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814473E7-EDB9-6CC2-B159-D4E74AD0A8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76" y="4859816"/>
            <a:ext cx="1219048" cy="1219048"/>
          </a:xfrm>
          <a:prstGeom prst="rect">
            <a:avLst/>
          </a:prstGeom>
        </p:spPr>
      </p:pic>
      <p:pic>
        <p:nvPicPr>
          <p:cNvPr id="14" name="Picture 13" descr="A screenshot of a video game&#10;&#10;Description automatically generated">
            <a:extLst>
              <a:ext uri="{FF2B5EF4-FFF2-40B4-BE49-F238E27FC236}">
                <a16:creationId xmlns:a16="http://schemas.microsoft.com/office/drawing/2014/main" id="{491A910A-F107-64EC-120B-9D678D0F71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183" y="1353932"/>
            <a:ext cx="8769634" cy="493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8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43200000">
                                      <p:cBhvr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1">
            <a:extLst>
              <a:ext uri="{FF2B5EF4-FFF2-40B4-BE49-F238E27FC236}">
                <a16:creationId xmlns:a16="http://schemas.microsoft.com/office/drawing/2014/main" id="{66C55A78-67BC-FD76-467E-DE4C5CCE59F4}"/>
              </a:ext>
            </a:extLst>
          </p:cNvPr>
          <p:cNvSpPr txBox="1">
            <a:spLocks/>
          </p:cNvSpPr>
          <p:nvPr/>
        </p:nvSpPr>
        <p:spPr>
          <a:xfrm>
            <a:off x="1524000" y="679600"/>
            <a:ext cx="9144000" cy="476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j-cs"/>
              </a:defRPr>
            </a:lvl1pPr>
          </a:lstStyle>
          <a:p>
            <a:r>
              <a:rPr lang="ko-KR" altLang="en-US" sz="2800" dirty="0"/>
              <a:t>로딩 스크린</a:t>
            </a:r>
            <a:endParaRPr lang="en-US" sz="28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0469D7D-482A-5499-A751-B7DDE19A8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3880" y="1472674"/>
            <a:ext cx="6164240" cy="367504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61CE479-BF6F-CEC3-9169-5118957F6423}"/>
              </a:ext>
            </a:extLst>
          </p:cNvPr>
          <p:cNvGrpSpPr/>
          <p:nvPr/>
        </p:nvGrpSpPr>
        <p:grpSpPr>
          <a:xfrm>
            <a:off x="2741210" y="1975599"/>
            <a:ext cx="6709579" cy="3485570"/>
            <a:chOff x="3075865" y="2118900"/>
            <a:chExt cx="6709579" cy="34855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14CB3EB-0BA8-9951-3192-81126E3096D1}"/>
                </a:ext>
              </a:extLst>
            </p:cNvPr>
            <p:cNvSpPr txBox="1"/>
            <p:nvPr/>
          </p:nvSpPr>
          <p:spPr>
            <a:xfrm>
              <a:off x="3075865" y="2118900"/>
              <a:ext cx="2280882" cy="34855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sz="1050" b="0" i="1" dirty="0">
                  <a:solidFill>
                    <a:srgbClr val="E06C75"/>
                  </a:solidFill>
                  <a:effectLst/>
                  <a:latin typeface="JetBrains Mono" panose="02000009000000000000" pitchFamily="49" charset="0"/>
                </a:rPr>
                <a:t>logo</a:t>
              </a:r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sz="1050" b="0" dirty="0">
                  <a:solidFill>
                    <a:srgbClr val="56B6C2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"""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TTTTTTTTTTTTTTTTT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TTTTTTTTTTTTTTTTT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TTTTTTTTTTTTTTTTT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TTTTTTTTTTTTTTTTT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00000TTTTVV000000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00000TTTTVVEEE000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00000TTTTVVEEE000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00000TTTTVVEEE000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"""</a:t>
              </a:r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,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04EAE8-42D1-B1ED-AE58-0985AB63E091}"/>
                </a:ext>
              </a:extLst>
            </p:cNvPr>
            <p:cNvSpPr txBox="1"/>
            <p:nvPr/>
          </p:nvSpPr>
          <p:spPr>
            <a:xfrm>
              <a:off x="5546109" y="2118900"/>
              <a:ext cx="4239335" cy="12234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sz="1050" b="0" i="1" dirty="0" err="1">
                  <a:solidFill>
                    <a:srgbClr val="E06C75"/>
                  </a:solidFill>
                  <a:effectLst/>
                  <a:latin typeface="JetBrains Mono" panose="02000009000000000000" pitchFamily="49" charset="0"/>
                </a:rPr>
                <a:t>gameover</a:t>
              </a:r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sz="1050" b="0" dirty="0">
                  <a:solidFill>
                    <a:srgbClr val="56B6C2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"""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111102222033333044440000555506060777708880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100002002030303040000000500506060700008008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101102222030303044440000500506060777708880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100102002030303040000000500506060700008080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111102002030303044440000555500600777708008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"""</a:t>
              </a:r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,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1A486C2-20C2-9D3A-DF18-4348B8467810}"/>
                </a:ext>
              </a:extLst>
            </p:cNvPr>
            <p:cNvSpPr txBox="1"/>
            <p:nvPr/>
          </p:nvSpPr>
          <p:spPr>
            <a:xfrm>
              <a:off x="5546109" y="3583929"/>
              <a:ext cx="4239335" cy="17081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sz="1050" b="0" i="1" dirty="0" err="1">
                  <a:solidFill>
                    <a:srgbClr val="E06C75"/>
                  </a:solidFill>
                  <a:effectLst/>
                  <a:latin typeface="JetBrains Mono" panose="02000009000000000000" pitchFamily="49" charset="0"/>
                </a:rPr>
                <a:t>small_logo</a:t>
              </a:r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sz="1050" b="0" dirty="0">
                  <a:solidFill>
                    <a:srgbClr val="56B6C2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"""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TTTTTTTTT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TTTTTTTTT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TTTTTVVVV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000TTV000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000TTV000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000TTV000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000TTVE00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    000TTVE00</a:t>
              </a:r>
              <a:endParaRPr lang="en-US" sz="105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sz="1050" b="0" dirty="0">
                  <a:solidFill>
                    <a:srgbClr val="98C379"/>
                  </a:solidFill>
                  <a:effectLst/>
                  <a:latin typeface="JetBrains Mono" panose="02000009000000000000" pitchFamily="49" charset="0"/>
                </a:rPr>
                <a:t>    """</a:t>
              </a:r>
              <a:r>
                <a:rPr lang="en-US" sz="1050" b="0" dirty="0">
                  <a:solidFill>
                    <a:srgbClr val="ABB2BF"/>
                  </a:solidFill>
                  <a:effectLst/>
                  <a:latin typeface="JetBrains Mono" panose="02000009000000000000" pitchFamily="49" charset="0"/>
                </a:rPr>
                <a:t>,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51992EA-53F8-84E2-160D-C4C244FFBB91}"/>
              </a:ext>
            </a:extLst>
          </p:cNvPr>
          <p:cNvSpPr txBox="1"/>
          <p:nvPr/>
        </p:nvSpPr>
        <p:spPr>
          <a:xfrm>
            <a:off x="998806" y="4015302"/>
            <a:ext cx="4991696" cy="2446824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txBody>
          <a:bodyPr wrap="square">
            <a:spAutoFit/>
          </a:bodyPr>
          <a:lstStyle/>
          <a:p>
            <a:r>
              <a:rPr lang="en-US" sz="9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build_asset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src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9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str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-&gt;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에셋의 데이터 코드를 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차원 이미지로 변환합니다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[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strip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src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splitlines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strip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()]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데이터 코드를 줄 단위로 분리합니다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width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len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0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height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len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width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height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 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y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enumerate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x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code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enumerate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line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x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y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CODE_MAP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[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code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]  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데이터 코드를 픽셀 데이터로 변환합니다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 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type: ignore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9AB56A-B6C7-471B-1AC5-3184468B8F8F}"/>
              </a:ext>
            </a:extLst>
          </p:cNvPr>
          <p:cNvSpPr txBox="1"/>
          <p:nvPr/>
        </p:nvSpPr>
        <p:spPr>
          <a:xfrm>
            <a:off x="5104223" y="4015302"/>
            <a:ext cx="7272266" cy="2723823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txBody>
          <a:bodyPr wrap="square">
            <a:spAutoFit/>
          </a:bodyPr>
          <a:lstStyle/>
          <a:p>
            <a:r>
              <a:rPr lang="en-US" sz="900" b="0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_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game_loading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progress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9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float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게임 로딩 화면을 그립니다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fill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Pixels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WHITE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logo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assets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.small_logo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w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sum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assets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.pieces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), </a:t>
            </a:r>
            <a:r>
              <a:rPr lang="en-US" sz="900" b="0" dirty="0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max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.height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assets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.pieces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xp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w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yp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.my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h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4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pc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len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assets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.pieces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progress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paste_mask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logo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i="1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.mx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logo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//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6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mask_char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Chars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EMPTY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for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i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in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5C07B"/>
                </a:solidFill>
                <a:effectLst/>
                <a:latin typeface="JetBrains Mono" panose="02000009000000000000" pitchFamily="49" charset="0"/>
              </a:rPr>
              <a:t>enumerate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assets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.pieces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):</a:t>
            </a: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i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&gt;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pc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: </a:t>
            </a:r>
            <a:r>
              <a:rPr lang="en-US" sz="900" b="0" i="1" dirty="0">
                <a:solidFill>
                  <a:srgbClr val="C678DD"/>
                </a:solidFill>
                <a:effectLst/>
                <a:latin typeface="JetBrains Mono" panose="02000009000000000000" pitchFamily="49" charset="0"/>
              </a:rPr>
              <a:t>break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# </a:t>
            </a:r>
            <a:r>
              <a:rPr lang="ko-KR" altLang="en-US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프로그래스에 따라 블럭을 그립니다</a:t>
            </a:r>
            <a:r>
              <a:rPr lang="en-US" altLang="ko-KR" sz="900" b="0" i="1" dirty="0">
                <a:solidFill>
                  <a:srgbClr val="7F848E"/>
                </a:solidFill>
                <a:effectLst/>
                <a:latin typeface="JetBrains Mono" panose="02000009000000000000" pitchFamily="49" charset="0"/>
              </a:rPr>
              <a:t>.</a:t>
            </a:r>
            <a:endParaRPr lang="ko-KR" alt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screen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61AFEF"/>
                </a:solidFill>
                <a:effectLst/>
                <a:latin typeface="JetBrains Mono" panose="02000009000000000000" pitchFamily="49" charset="0"/>
              </a:rPr>
              <a:t>paste_mask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sz="900" b="0" dirty="0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xp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yp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, </a:t>
            </a:r>
            <a:r>
              <a:rPr lang="en-US" sz="900" b="0" i="1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mask_char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Chars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sz="900" b="0" dirty="0" err="1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EMPTY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)</a:t>
            </a:r>
          </a:p>
          <a:p>
            <a:b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</a:b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xp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+=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 err="1">
                <a:solidFill>
                  <a:srgbClr val="E06C75"/>
                </a:solidFill>
                <a:effectLst/>
                <a:latin typeface="JetBrains Mono" panose="02000009000000000000" pitchFamily="49" charset="0"/>
              </a:rPr>
              <a:t>p</a:t>
            </a:r>
            <a:r>
              <a:rPr lang="en-US" sz="900" b="0" dirty="0" err="1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.width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56B6C2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sz="900" b="0" dirty="0">
                <a:solidFill>
                  <a:srgbClr val="ABB2B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sz="900" b="0" dirty="0">
                <a:solidFill>
                  <a:srgbClr val="D19A66"/>
                </a:solidFill>
                <a:effectLst/>
                <a:latin typeface="JetBrains Mono" panose="02000009000000000000" pitchFamily="49" charset="0"/>
              </a:rPr>
              <a:t>2</a:t>
            </a:r>
            <a:endParaRPr lang="en-US" sz="900" b="0" dirty="0">
              <a:solidFill>
                <a:srgbClr val="ABB2BF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458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Noto Sans CJK KR Medium"/>
        <a:ea typeface="Noto Sans CJK KR Medium"/>
        <a:cs typeface=""/>
      </a:majorFont>
      <a:minorFont>
        <a:latin typeface="Noto Sans CJK KR Medium"/>
        <a:ea typeface="Noto Sans CJK KR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65000"/>
            <a:lumOff val="3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bg1">
              <a:lumMod val="85000"/>
              <a:lumOff val="15000"/>
            </a:schemeClr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2850</TotalTime>
  <Words>5219</Words>
  <Application>Microsoft Office PowerPoint</Application>
  <PresentationFormat>Widescreen</PresentationFormat>
  <Paragraphs>646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Noto Sans CJK KR Medium</vt:lpstr>
      <vt:lpstr>나눔스퀘어 네오 Bold</vt:lpstr>
      <vt:lpstr>JetBrains Mono</vt:lpstr>
      <vt:lpstr>Calibri</vt:lpstr>
      <vt:lpstr>Cambria Math</vt:lpstr>
      <vt:lpstr>Open Sans</vt:lpstr>
      <vt:lpstr>Office Theme</vt:lpstr>
      <vt:lpstr>김태훈의 발표</vt:lpstr>
      <vt:lpstr>PowerPoint Presentation</vt:lpstr>
      <vt:lpstr>PowerPoint Presentation</vt:lpstr>
      <vt:lpstr>PowerPoint Presentation</vt:lpstr>
      <vt:lpstr>PowerPoint Presentation</vt:lpstr>
      <vt:lpstr>2차원 이미지 구현</vt:lpstr>
      <vt:lpstr>게임 엔진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드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김 태훈</dc:creator>
  <cp:lastModifiedBy>김 태훈</cp:lastModifiedBy>
  <cp:revision>11</cp:revision>
  <dcterms:created xsi:type="dcterms:W3CDTF">2022-11-10T04:28:34Z</dcterms:created>
  <dcterms:modified xsi:type="dcterms:W3CDTF">2022-11-19T12:58:38Z</dcterms:modified>
</cp:coreProperties>
</file>

<file path=docProps/thumbnail.jpeg>
</file>